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3" r:id="rId2"/>
    <p:sldId id="301" r:id="rId3"/>
    <p:sldId id="320" r:id="rId4"/>
    <p:sldId id="322" r:id="rId5"/>
    <p:sldId id="273" r:id="rId6"/>
    <p:sldId id="297" r:id="rId7"/>
    <p:sldId id="321" r:id="rId8"/>
    <p:sldId id="324" r:id="rId9"/>
    <p:sldId id="325" r:id="rId10"/>
    <p:sldId id="326" r:id="rId11"/>
    <p:sldId id="32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03" r:id="rId25"/>
    <p:sldId id="30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3875" autoAdjust="0"/>
  </p:normalViewPr>
  <p:slideViewPr>
    <p:cSldViewPr snapToGrid="0">
      <p:cViewPr varScale="1">
        <p:scale>
          <a:sx n="123" d="100"/>
          <a:sy n="123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cuments\Osservatorio\Osservatorio%20ONsAR\Conferenza%20stampa\grafici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ENTE\Documents\Osservatorio\Osservatorio%20ONsAR\Convegno%206%20luglio%202023\Confronto%20mortalit&#224;%20totale%20vs%20sep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>
                <a:solidFill>
                  <a:srgbClr val="0070C0"/>
                </a:solidFill>
              </a:rPr>
              <a:t>Decessi Sepsi-correlati</a:t>
            </a:r>
            <a:r>
              <a:rPr lang="it-IT" sz="1100" baseline="0">
                <a:solidFill>
                  <a:srgbClr val="0070C0"/>
                </a:solidFill>
              </a:rPr>
              <a:t> e rip territoriale</a:t>
            </a:r>
          </a:p>
          <a:p>
            <a:pPr>
              <a:defRPr sz="1100"/>
            </a:pPr>
            <a:r>
              <a:rPr lang="it-IT" sz="1100">
                <a:solidFill>
                  <a:srgbClr val="0070C0"/>
                </a:solidFill>
              </a:rPr>
              <a:t>(Tassi std</a:t>
            </a:r>
            <a:r>
              <a:rPr lang="it-IT" sz="1100" baseline="0">
                <a:solidFill>
                  <a:srgbClr val="0070C0"/>
                </a:solidFill>
              </a:rPr>
              <a:t> per 10,000)</a:t>
            </a:r>
            <a:endParaRPr lang="it-IT" sz="110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'Tassi Sepsi Correlata'!$A$42</c:f>
              <c:strCache>
                <c:ptCount val="1"/>
                <c:pt idx="0">
                  <c:v>Nord-Ovest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'Tassi Sepsi Correlata'!$B$40:$K$40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'Tassi Sepsi Correlata'!$B$42:$K$42</c:f>
              <c:numCache>
                <c:formatCode>0.0</c:formatCode>
                <c:ptCount val="10"/>
                <c:pt idx="0">
                  <c:v>6.7639725258769499</c:v>
                </c:pt>
                <c:pt idx="1">
                  <c:v>7.2763380903847699</c:v>
                </c:pt>
                <c:pt idx="2">
                  <c:v>7.1819755231003803</c:v>
                </c:pt>
                <c:pt idx="3">
                  <c:v>7.0879874437989301</c:v>
                </c:pt>
                <c:pt idx="4">
                  <c:v>8.0800538499282109</c:v>
                </c:pt>
                <c:pt idx="5">
                  <c:v>7.7449290040974601</c:v>
                </c:pt>
                <c:pt idx="6">
                  <c:v>8.0911535470922598</c:v>
                </c:pt>
                <c:pt idx="7">
                  <c:v>8.0278906934413001</c:v>
                </c:pt>
                <c:pt idx="8">
                  <c:v>7.8551393622446302</c:v>
                </c:pt>
                <c:pt idx="9">
                  <c:v>8.4839885545967597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96D-404C-89F4-47BEA79EA347}"/>
            </c:ext>
          </c:extLst>
        </c:ser>
        <c:ser>
          <c:idx val="1"/>
          <c:order val="1"/>
          <c:tx>
            <c:strRef>
              <c:f>'Tassi Sepsi Correlata'!$A$43</c:f>
              <c:strCache>
                <c:ptCount val="1"/>
                <c:pt idx="0">
                  <c:v>Nord-Est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'Tassi Sepsi Correlata'!$B$40:$K$40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'Tassi Sepsi Correlata'!$B$43:$K$43</c:f>
              <c:numCache>
                <c:formatCode>0.0</c:formatCode>
                <c:ptCount val="10"/>
                <c:pt idx="0">
                  <c:v>6.3839787502334699</c:v>
                </c:pt>
                <c:pt idx="1">
                  <c:v>6.7338148794170198</c:v>
                </c:pt>
                <c:pt idx="2">
                  <c:v>7.16274857343089</c:v>
                </c:pt>
                <c:pt idx="3">
                  <c:v>7.1224029573657699</c:v>
                </c:pt>
                <c:pt idx="4">
                  <c:v>8.3883907225284506</c:v>
                </c:pt>
                <c:pt idx="5">
                  <c:v>8.5541444530817792</c:v>
                </c:pt>
                <c:pt idx="6">
                  <c:v>9.0957323145179405</c:v>
                </c:pt>
                <c:pt idx="7">
                  <c:v>9.0186441227421295</c:v>
                </c:pt>
                <c:pt idx="8">
                  <c:v>9.2002498398340204</c:v>
                </c:pt>
                <c:pt idx="9">
                  <c:v>9.5687548584068995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6D-404C-89F4-47BEA79EA347}"/>
            </c:ext>
          </c:extLst>
        </c:ser>
        <c:ser>
          <c:idx val="2"/>
          <c:order val="2"/>
          <c:tx>
            <c:strRef>
              <c:f>'Tassi Sepsi Correlata'!$A$44</c:f>
              <c:strCache>
                <c:ptCount val="1"/>
                <c:pt idx="0">
                  <c:v>Centro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'Tassi Sepsi Correlata'!$B$40:$K$40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'Tassi Sepsi Correlata'!$B$44:$K$44</c:f>
              <c:numCache>
                <c:formatCode>0.0</c:formatCode>
                <c:ptCount val="10"/>
                <c:pt idx="0">
                  <c:v>5.5054816667367303</c:v>
                </c:pt>
                <c:pt idx="1">
                  <c:v>6.0237856810831598</c:v>
                </c:pt>
                <c:pt idx="2">
                  <c:v>5.8212668452141898</c:v>
                </c:pt>
                <c:pt idx="3">
                  <c:v>6.10923277809247</c:v>
                </c:pt>
                <c:pt idx="4">
                  <c:v>7.0219710004054203</c:v>
                </c:pt>
                <c:pt idx="5">
                  <c:v>7.0642230545374396</c:v>
                </c:pt>
                <c:pt idx="6">
                  <c:v>8.0873379895634105</c:v>
                </c:pt>
                <c:pt idx="7">
                  <c:v>7.8376429047973497</c:v>
                </c:pt>
                <c:pt idx="8">
                  <c:v>8.1513341319584196</c:v>
                </c:pt>
                <c:pt idx="9">
                  <c:v>8.3069865072752105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6D-404C-89F4-47BEA79EA347}"/>
            </c:ext>
          </c:extLst>
        </c:ser>
        <c:ser>
          <c:idx val="3"/>
          <c:order val="3"/>
          <c:tx>
            <c:strRef>
              <c:f>'Tassi Sepsi Correlata'!$A$45</c:f>
              <c:strCache>
                <c:ptCount val="1"/>
                <c:pt idx="0">
                  <c:v>Sud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'Tassi Sepsi Correlata'!$B$40:$K$40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'Tassi Sepsi Correlata'!$B$45:$K$45</c:f>
              <c:numCache>
                <c:formatCode>0.0</c:formatCode>
                <c:ptCount val="10"/>
                <c:pt idx="0">
                  <c:v>3.2292346051065799</c:v>
                </c:pt>
                <c:pt idx="1">
                  <c:v>3.4359590015583401</c:v>
                </c:pt>
                <c:pt idx="2">
                  <c:v>3.50160130773037</c:v>
                </c:pt>
                <c:pt idx="3">
                  <c:v>3.56108177915418</c:v>
                </c:pt>
                <c:pt idx="4">
                  <c:v>4.3375076495727702</c:v>
                </c:pt>
                <c:pt idx="5">
                  <c:v>4.3622439187186002</c:v>
                </c:pt>
                <c:pt idx="6">
                  <c:v>5.2127537453863697</c:v>
                </c:pt>
                <c:pt idx="7">
                  <c:v>5.5110657996780503</c:v>
                </c:pt>
                <c:pt idx="8">
                  <c:v>6.2232657826101896</c:v>
                </c:pt>
                <c:pt idx="9">
                  <c:v>6.3958038806489199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6D-404C-89F4-47BEA79EA347}"/>
            </c:ext>
          </c:extLst>
        </c:ser>
        <c:ser>
          <c:idx val="4"/>
          <c:order val="4"/>
          <c:tx>
            <c:strRef>
              <c:f>'Tassi Sepsi Correlata'!$A$46</c:f>
              <c:strCache>
                <c:ptCount val="1"/>
                <c:pt idx="0">
                  <c:v>Isole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'Tassi Sepsi Correlata'!$B$40:$K$40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'Tassi Sepsi Correlata'!$B$46:$K$46</c:f>
              <c:numCache>
                <c:formatCode>0.0</c:formatCode>
                <c:ptCount val="10"/>
                <c:pt idx="0">
                  <c:v>2.62569588103133</c:v>
                </c:pt>
                <c:pt idx="1">
                  <c:v>2.8009601598749501</c:v>
                </c:pt>
                <c:pt idx="2">
                  <c:v>2.9885019851157302</c:v>
                </c:pt>
                <c:pt idx="3">
                  <c:v>3.2994646873218199</c:v>
                </c:pt>
                <c:pt idx="4">
                  <c:v>3.8368278548775798</c:v>
                </c:pt>
                <c:pt idx="5">
                  <c:v>4.3301762625686697</c:v>
                </c:pt>
                <c:pt idx="6">
                  <c:v>4.9139520170411704</c:v>
                </c:pt>
                <c:pt idx="7">
                  <c:v>4.9815319546778198</c:v>
                </c:pt>
                <c:pt idx="8">
                  <c:v>5.5396758212019703</c:v>
                </c:pt>
                <c:pt idx="9">
                  <c:v>5.8735098681361499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6D-404C-89F4-47BEA79EA347}"/>
            </c:ext>
          </c:extLst>
        </c:ser>
        <c:ser>
          <c:idx val="5"/>
          <c:order val="5"/>
          <c:tx>
            <c:strRef>
              <c:f>'Tassi Sepsi Correlata'!$A$47</c:f>
              <c:strCache>
                <c:ptCount val="1"/>
                <c:pt idx="0">
                  <c:v>Italia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'Tassi Sepsi Correlata'!$B$40:$K$40</c:f>
              <c:strCach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strCache>
            </c:strRef>
          </c:cat>
          <c:val>
            <c:numRef>
              <c:f>'Tassi Sepsi Correlata'!$B$47:$K$47</c:f>
              <c:numCache>
                <c:formatCode>0.0</c:formatCode>
                <c:ptCount val="10"/>
                <c:pt idx="0">
                  <c:v>5.2906992237094004</c:v>
                </c:pt>
                <c:pt idx="1">
                  <c:v>5.6739311261340104</c:v>
                </c:pt>
                <c:pt idx="2">
                  <c:v>5.7278727902633202</c:v>
                </c:pt>
                <c:pt idx="3">
                  <c:v>5.7997504143913998</c:v>
                </c:pt>
                <c:pt idx="4">
                  <c:v>6.7416054917945996</c:v>
                </c:pt>
                <c:pt idx="5">
                  <c:v>6.7433938537527203</c:v>
                </c:pt>
                <c:pt idx="6">
                  <c:v>7.40396791380922</c:v>
                </c:pt>
                <c:pt idx="7">
                  <c:v>7.3840392928762197</c:v>
                </c:pt>
                <c:pt idx="8">
                  <c:v>7.6464570663339702</c:v>
                </c:pt>
                <c:pt idx="9">
                  <c:v>7.9914810678240604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96D-404C-89F4-47BEA79EA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2687232"/>
        <c:axId val="532687648"/>
      </c:lineChart>
      <c:catAx>
        <c:axId val="53268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2687648"/>
        <c:crosses val="autoZero"/>
        <c:auto val="1"/>
        <c:lblAlgn val="ctr"/>
        <c:lblOffset val="100"/>
        <c:noMultiLvlLbl val="0"/>
      </c:catAx>
      <c:valAx>
        <c:axId val="532687648"/>
        <c:scaling>
          <c:orientation val="minMax"/>
          <c:min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268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dirty="0">
                <a:solidFill>
                  <a:srgbClr val="0070C0"/>
                </a:solidFill>
              </a:rPr>
              <a:t>Tassi di mortalità</a:t>
            </a:r>
            <a:r>
              <a:rPr lang="it-IT" sz="2000" baseline="0" dirty="0">
                <a:solidFill>
                  <a:srgbClr val="0070C0"/>
                </a:solidFill>
              </a:rPr>
              <a:t> (</a:t>
            </a:r>
            <a:r>
              <a:rPr lang="it-IT" sz="2000" baseline="0" dirty="0" err="1">
                <a:solidFill>
                  <a:srgbClr val="0070C0"/>
                </a:solidFill>
              </a:rPr>
              <a:t>std</a:t>
            </a:r>
            <a:r>
              <a:rPr lang="it-IT" sz="2000" baseline="0" dirty="0">
                <a:solidFill>
                  <a:srgbClr val="0070C0"/>
                </a:solidFill>
              </a:rPr>
              <a:t> per 10 mila ab.)</a:t>
            </a:r>
            <a:endParaRPr lang="it-IT" sz="2000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7443472138760387E-2"/>
          <c:y val="0.10366902009806944"/>
          <c:w val="0.89699525541692005"/>
          <c:h val="0.76755279814777322"/>
        </c:manualLayout>
      </c:layout>
      <c:lineChart>
        <c:grouping val="standard"/>
        <c:varyColors val="0"/>
        <c:ser>
          <c:idx val="0"/>
          <c:order val="0"/>
          <c:tx>
            <c:strRef>
              <c:f>Foglio1!$B$7</c:f>
              <c:strCache>
                <c:ptCount val="1"/>
                <c:pt idx="0">
                  <c:v>Totale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Foglio1!$A$8:$A$17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Foglio1!$B$8:$B$17</c:f>
              <c:numCache>
                <c:formatCode>General</c:formatCode>
                <c:ptCount val="10"/>
                <c:pt idx="0">
                  <c:v>116.9</c:v>
                </c:pt>
                <c:pt idx="1">
                  <c:v>116.6</c:v>
                </c:pt>
                <c:pt idx="2">
                  <c:v>111.2</c:v>
                </c:pt>
                <c:pt idx="3">
                  <c:v>107.8</c:v>
                </c:pt>
                <c:pt idx="4">
                  <c:v>112.2</c:v>
                </c:pt>
                <c:pt idx="5">
                  <c:v>105.8</c:v>
                </c:pt>
                <c:pt idx="6">
                  <c:v>108.2</c:v>
                </c:pt>
                <c:pt idx="7">
                  <c:v>103.1</c:v>
                </c:pt>
                <c:pt idx="8">
                  <c:v>102.5</c:v>
                </c:pt>
                <c:pt idx="9">
                  <c:v>119.4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62-446C-802F-82204B61E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8304432"/>
        <c:axId val="1478310672"/>
      </c:lineChart>
      <c:lineChart>
        <c:grouping val="standard"/>
        <c:varyColors val="0"/>
        <c:ser>
          <c:idx val="1"/>
          <c:order val="1"/>
          <c:tx>
            <c:strRef>
              <c:f>Foglio1!$C$7</c:f>
              <c:strCache>
                <c:ptCount val="1"/>
                <c:pt idx="0">
                  <c:v>Sepsi correlata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Foglio1!$A$8:$A$17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Foglio1!$C$8:$C$17</c:f>
              <c:numCache>
                <c:formatCode>0.0</c:formatCode>
                <c:ptCount val="10"/>
                <c:pt idx="0">
                  <c:v>5.2906992237094004</c:v>
                </c:pt>
                <c:pt idx="1">
                  <c:v>5.6739311261340104</c:v>
                </c:pt>
                <c:pt idx="2">
                  <c:v>5.7278727902633202</c:v>
                </c:pt>
                <c:pt idx="3">
                  <c:v>5.7997504143913998</c:v>
                </c:pt>
                <c:pt idx="4">
                  <c:v>6.7416054917945996</c:v>
                </c:pt>
                <c:pt idx="5">
                  <c:v>6.7433938537527203</c:v>
                </c:pt>
                <c:pt idx="6">
                  <c:v>7.40396791380922</c:v>
                </c:pt>
                <c:pt idx="7">
                  <c:v>7.3840392928762197</c:v>
                </c:pt>
                <c:pt idx="8">
                  <c:v>7.6464570663339702</c:v>
                </c:pt>
                <c:pt idx="9">
                  <c:v>7.9914810678240604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62-446C-802F-82204B61E5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4467680"/>
        <c:axId val="1544466848"/>
      </c:lineChart>
      <c:catAx>
        <c:axId val="14783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8310672"/>
        <c:crosses val="autoZero"/>
        <c:auto val="1"/>
        <c:lblAlgn val="ctr"/>
        <c:lblOffset val="100"/>
        <c:noMultiLvlLbl val="0"/>
      </c:catAx>
      <c:valAx>
        <c:axId val="147831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8304432"/>
        <c:crosses val="autoZero"/>
        <c:crossBetween val="between"/>
      </c:valAx>
      <c:valAx>
        <c:axId val="1544466848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4467680"/>
        <c:crosses val="max"/>
        <c:crossBetween val="between"/>
      </c:valAx>
      <c:catAx>
        <c:axId val="1544467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44466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A15C-FCD7-4346-ADBD-DC785298A562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687ED-39AD-4B8C-9B9A-4994F479A0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912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9263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66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99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62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47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163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51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8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47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48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8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B659F-1E78-40A9-B994-8CEB049A7A27}" type="datetimeFigureOut">
              <a:rPr lang="it-IT" smtClean="0"/>
              <a:t>19/11/25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9BBD-9FCA-411E-A8B3-21C94B6EA6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643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6" y="0"/>
            <a:ext cx="8573696" cy="255305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854" y="5571273"/>
            <a:ext cx="5325294" cy="109552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09553" y="3418114"/>
            <a:ext cx="7277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FF0000"/>
                </a:solidFill>
              </a:rPr>
              <a:t>Antimicrobico resistenza: dati regionali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Alessandro </a:t>
            </a:r>
            <a:r>
              <a:rPr lang="it-IT" dirty="0" err="1">
                <a:solidFill>
                  <a:srgbClr val="FF0000"/>
                </a:solidFill>
              </a:rPr>
              <a:t>Solipaca</a:t>
            </a:r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dirty="0">
                <a:solidFill>
                  <a:srgbClr val="FF0000"/>
                </a:solidFill>
              </a:rPr>
              <a:t>Direttore Scientifico Centro Studi </a:t>
            </a:r>
            <a:r>
              <a:rPr lang="it-IT" dirty="0" err="1">
                <a:solidFill>
                  <a:srgbClr val="FF0000"/>
                </a:solidFill>
              </a:rPr>
              <a:t>ONsAR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5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14670" y="1356724"/>
            <a:ext cx="117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69357" y="279506"/>
            <a:ext cx="670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Prescrizione antibiotici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Rapporto </a:t>
            </a:r>
            <a:r>
              <a:rPr lang="it-IT" sz="3200" b="1" dirty="0" err="1">
                <a:solidFill>
                  <a:srgbClr val="FF0000"/>
                </a:solidFill>
              </a:rPr>
              <a:t>Aifa</a:t>
            </a:r>
            <a:r>
              <a:rPr lang="it-IT" sz="3200" b="1" dirty="0">
                <a:solidFill>
                  <a:srgbClr val="FF0000"/>
                </a:solidFill>
              </a:rPr>
              <a:t> 2025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57601" y="1541390"/>
            <a:ext cx="10326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Anche nel 2023 si conferma una forte variabilità regionale: </a:t>
            </a:r>
            <a:r>
              <a:rPr lang="it-IT" b="1" dirty="0">
                <a:solidFill>
                  <a:srgbClr val="FF0000"/>
                </a:solidFill>
              </a:rPr>
              <a:t>consumi</a:t>
            </a:r>
            <a:r>
              <a:rPr lang="it-IT" b="1" dirty="0">
                <a:solidFill>
                  <a:srgbClr val="0070C0"/>
                </a:solidFill>
              </a:rPr>
              <a:t> più </a:t>
            </a:r>
            <a:r>
              <a:rPr lang="it-IT" b="1" dirty="0">
                <a:solidFill>
                  <a:srgbClr val="FF0000"/>
                </a:solidFill>
              </a:rPr>
              <a:t>elevati</a:t>
            </a:r>
            <a:r>
              <a:rPr lang="it-IT" b="1" dirty="0">
                <a:solidFill>
                  <a:srgbClr val="0070C0"/>
                </a:solidFill>
              </a:rPr>
              <a:t> al </a:t>
            </a:r>
            <a:r>
              <a:rPr lang="it-IT" b="1" dirty="0">
                <a:solidFill>
                  <a:srgbClr val="FF0000"/>
                </a:solidFill>
              </a:rPr>
              <a:t>Sud</a:t>
            </a:r>
            <a:r>
              <a:rPr lang="it-IT" b="1" dirty="0">
                <a:solidFill>
                  <a:srgbClr val="0070C0"/>
                </a:solidFill>
              </a:rPr>
              <a:t>, con </a:t>
            </a:r>
            <a:r>
              <a:rPr lang="it-IT" b="1" dirty="0">
                <a:solidFill>
                  <a:srgbClr val="FF0000"/>
                </a:solidFill>
              </a:rPr>
              <a:t>18,9 dosi</a:t>
            </a:r>
            <a:r>
              <a:rPr lang="it-IT" b="1" dirty="0">
                <a:solidFill>
                  <a:srgbClr val="0070C0"/>
                </a:solidFill>
              </a:rPr>
              <a:t> medie giornaliere ogni mille abitanti, contro le </a:t>
            </a:r>
            <a:r>
              <a:rPr lang="it-IT" b="1" dirty="0">
                <a:solidFill>
                  <a:srgbClr val="FF0000"/>
                </a:solidFill>
              </a:rPr>
              <a:t>12,4 del Nord e le 16,4 del Centro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Nel </a:t>
            </a:r>
            <a:r>
              <a:rPr lang="it-IT" b="1" dirty="0">
                <a:solidFill>
                  <a:srgbClr val="FF0000"/>
                </a:solidFill>
              </a:rPr>
              <a:t>confronto europeo </a:t>
            </a:r>
            <a:r>
              <a:rPr lang="it-IT" b="1" dirty="0">
                <a:solidFill>
                  <a:srgbClr val="0070C0"/>
                </a:solidFill>
              </a:rPr>
              <a:t>il consumo complessivo di antibiotici a livello territoriale colloca l’Italia al </a:t>
            </a:r>
            <a:r>
              <a:rPr lang="it-IT" b="1" dirty="0">
                <a:solidFill>
                  <a:srgbClr val="FF0000"/>
                </a:solidFill>
              </a:rPr>
              <a:t>settimo posto tra i Paesi con i maggiori consumi</a:t>
            </a:r>
            <a:r>
              <a:rPr lang="it-IT" b="1" dirty="0">
                <a:solidFill>
                  <a:srgbClr val="0070C0"/>
                </a:solidFill>
              </a:rPr>
              <a:t>, con livelli </a:t>
            </a:r>
            <a:r>
              <a:rPr lang="it-IT" b="1" dirty="0">
                <a:solidFill>
                  <a:srgbClr val="FF0000"/>
                </a:solidFill>
              </a:rPr>
              <a:t>superiori</a:t>
            </a:r>
            <a:r>
              <a:rPr lang="it-IT" b="1" dirty="0">
                <a:solidFill>
                  <a:srgbClr val="0070C0"/>
                </a:solidFill>
              </a:rPr>
              <a:t> alla media europea di </a:t>
            </a:r>
            <a:r>
              <a:rPr lang="it-IT" b="1" dirty="0">
                <a:solidFill>
                  <a:srgbClr val="FF0000"/>
                </a:solidFill>
              </a:rPr>
              <a:t>oltre il 15%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I </a:t>
            </a:r>
            <a:r>
              <a:rPr lang="it-IT" b="1" dirty="0">
                <a:solidFill>
                  <a:srgbClr val="FF0000"/>
                </a:solidFill>
              </a:rPr>
              <a:t>consumi</a:t>
            </a:r>
            <a:r>
              <a:rPr lang="it-IT" b="1" dirty="0">
                <a:solidFill>
                  <a:srgbClr val="0070C0"/>
                </a:solidFill>
              </a:rPr>
              <a:t> in ambito </a:t>
            </a:r>
            <a:r>
              <a:rPr lang="it-IT" b="1" dirty="0">
                <a:solidFill>
                  <a:srgbClr val="FF0000"/>
                </a:solidFill>
              </a:rPr>
              <a:t>ospedaliero</a:t>
            </a:r>
            <a:r>
              <a:rPr lang="it-IT" b="1" dirty="0">
                <a:solidFill>
                  <a:srgbClr val="0070C0"/>
                </a:solidFill>
              </a:rPr>
              <a:t> vede l’Italia occupare la </a:t>
            </a:r>
            <a:r>
              <a:rPr lang="it-IT" b="1" dirty="0">
                <a:solidFill>
                  <a:srgbClr val="FF0000"/>
                </a:solidFill>
              </a:rPr>
              <a:t>sesta posizione </a:t>
            </a:r>
            <a:r>
              <a:rPr lang="it-IT" b="1" dirty="0">
                <a:solidFill>
                  <a:srgbClr val="0070C0"/>
                </a:solidFill>
              </a:rPr>
              <a:t>in ambito </a:t>
            </a:r>
            <a:r>
              <a:rPr lang="it-IT" b="1" dirty="0">
                <a:solidFill>
                  <a:srgbClr val="FF0000"/>
                </a:solidFill>
              </a:rPr>
              <a:t>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Differenze anche all’</a:t>
            </a:r>
            <a:r>
              <a:rPr lang="it-IT" b="1" dirty="0">
                <a:solidFill>
                  <a:srgbClr val="FF0000"/>
                </a:solidFill>
              </a:rPr>
              <a:t>appropriatezza prescrittiva</a:t>
            </a:r>
            <a:r>
              <a:rPr lang="it-IT" b="1" dirty="0">
                <a:solidFill>
                  <a:srgbClr val="0070C0"/>
                </a:solidFill>
              </a:rPr>
              <a:t>: il nostro Paese presenta un rapporto del </a:t>
            </a:r>
            <a:r>
              <a:rPr lang="it-IT" b="1" dirty="0">
                <a:solidFill>
                  <a:srgbClr val="FF0000"/>
                </a:solidFill>
              </a:rPr>
              <a:t>consumo</a:t>
            </a:r>
            <a:r>
              <a:rPr lang="it-IT" b="1" dirty="0">
                <a:solidFill>
                  <a:srgbClr val="0070C0"/>
                </a:solidFill>
              </a:rPr>
              <a:t> di molecole ad </a:t>
            </a:r>
            <a:r>
              <a:rPr lang="it-IT" b="1" dirty="0">
                <a:solidFill>
                  <a:srgbClr val="FF0000"/>
                </a:solidFill>
              </a:rPr>
              <a:t>ampio spettro </a:t>
            </a:r>
            <a:r>
              <a:rPr lang="it-IT" b="1" dirty="0">
                <a:solidFill>
                  <a:srgbClr val="0070C0"/>
                </a:solidFill>
              </a:rPr>
              <a:t>rispetto a quello di molecole a </a:t>
            </a:r>
            <a:r>
              <a:rPr lang="it-IT" b="1" dirty="0">
                <a:solidFill>
                  <a:srgbClr val="FF0000"/>
                </a:solidFill>
              </a:rPr>
              <a:t>spettro più ristretto </a:t>
            </a:r>
            <a:r>
              <a:rPr lang="it-IT" b="1" dirty="0">
                <a:solidFill>
                  <a:srgbClr val="0070C0"/>
                </a:solidFill>
              </a:rPr>
              <a:t>molto più elevato rispetto alla media europea (13,6% contro il 5,5% Ue)</a:t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In ambito </a:t>
            </a:r>
            <a:r>
              <a:rPr lang="it-IT" b="1" dirty="0">
                <a:solidFill>
                  <a:srgbClr val="FF0000"/>
                </a:solidFill>
              </a:rPr>
              <a:t>ospedaliero</a:t>
            </a:r>
            <a:r>
              <a:rPr lang="it-IT" b="1" dirty="0">
                <a:solidFill>
                  <a:srgbClr val="0070C0"/>
                </a:solidFill>
              </a:rPr>
              <a:t> una percentuale più alta del consumo di antibiotici ad ampio spettro o di ultima linea sul totale del consumo (</a:t>
            </a:r>
            <a:r>
              <a:rPr lang="it-IT" b="1" dirty="0">
                <a:solidFill>
                  <a:srgbClr val="FF0000"/>
                </a:solidFill>
              </a:rPr>
              <a:t>52,5% contro il 40,15% </a:t>
            </a:r>
            <a:r>
              <a:rPr lang="it-IT" b="1" dirty="0">
                <a:solidFill>
                  <a:srgbClr val="0070C0"/>
                </a:solidFill>
              </a:rPr>
              <a:t>Ue) 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93" y="13616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38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58561" y="79513"/>
            <a:ext cx="2361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Gli antibiotici del gruppo </a:t>
            </a:r>
            <a:r>
              <a:rPr lang="it-IT" i="1" dirty="0">
                <a:solidFill>
                  <a:srgbClr val="FF0000"/>
                </a:solidFill>
              </a:rPr>
              <a:t>Access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dovrebbero essere sempre utilizzati come trattamento di prima scelta per molte infezioni</a:t>
            </a:r>
            <a:r>
              <a:rPr lang="it-IT" dirty="0">
                <a:solidFill>
                  <a:srgbClr val="0070C0"/>
                </a:solidFill>
              </a:rPr>
              <a:t>. Target fissato dall’OMS per il consumo di Access: almeno il </a:t>
            </a:r>
            <a:r>
              <a:rPr lang="it-IT" dirty="0">
                <a:solidFill>
                  <a:srgbClr val="FF0000"/>
                </a:solidFill>
              </a:rPr>
              <a:t>60%</a:t>
            </a:r>
            <a:r>
              <a:rPr lang="it-IT" dirty="0">
                <a:solidFill>
                  <a:srgbClr val="0070C0"/>
                </a:solidFill>
              </a:rPr>
              <a:t> dei consumi di antibiotici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158561" y="3392768"/>
            <a:ext cx="2361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Il gruppo </a:t>
            </a:r>
            <a:r>
              <a:rPr lang="it-IT" dirty="0">
                <a:solidFill>
                  <a:srgbClr val="FF0000"/>
                </a:solidFill>
              </a:rPr>
              <a:t>Watch</a:t>
            </a:r>
            <a:r>
              <a:rPr lang="it-IT" dirty="0">
                <a:solidFill>
                  <a:srgbClr val="0070C0"/>
                </a:solidFill>
              </a:rPr>
              <a:t> antibiotici con un </a:t>
            </a:r>
            <a:r>
              <a:rPr lang="it-IT" dirty="0">
                <a:solidFill>
                  <a:srgbClr val="FF0000"/>
                </a:solidFill>
              </a:rPr>
              <a:t>maggiore rischio </a:t>
            </a:r>
            <a:r>
              <a:rPr lang="it-IT" dirty="0">
                <a:solidFill>
                  <a:srgbClr val="0070C0"/>
                </a:solidFill>
              </a:rPr>
              <a:t>di indurre resistenze e di conseguenza raccomandati generalmente come trattamenti di seconda scelta, o da preferirsi solo per casi specifici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45435" y="5657671"/>
            <a:ext cx="760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Il terzo gruppo </a:t>
            </a:r>
            <a:r>
              <a:rPr lang="it-IT" i="1" dirty="0" err="1">
                <a:solidFill>
                  <a:srgbClr val="FF0000"/>
                </a:solidFill>
              </a:rPr>
              <a:t>Reserve</a:t>
            </a:r>
            <a:r>
              <a:rPr lang="it-IT" i="1" dirty="0">
                <a:solidFill>
                  <a:srgbClr val="0070C0"/>
                </a:solidFill>
              </a:rPr>
              <a:t> </a:t>
            </a:r>
            <a:r>
              <a:rPr lang="it-IT" dirty="0">
                <a:solidFill>
                  <a:srgbClr val="0070C0"/>
                </a:solidFill>
              </a:rPr>
              <a:t>comprende </a:t>
            </a:r>
            <a:r>
              <a:rPr lang="it-IT" dirty="0">
                <a:solidFill>
                  <a:srgbClr val="FF0000"/>
                </a:solidFill>
              </a:rPr>
              <a:t>antibiotici di ultima istanza </a:t>
            </a:r>
            <a:r>
              <a:rPr lang="it-IT" dirty="0">
                <a:solidFill>
                  <a:srgbClr val="0070C0"/>
                </a:solidFill>
              </a:rPr>
              <a:t>e utilizzati </a:t>
            </a:r>
            <a:r>
              <a:rPr lang="it-IT" dirty="0">
                <a:solidFill>
                  <a:srgbClr val="FF0000"/>
                </a:solidFill>
              </a:rPr>
              <a:t>solo nei casi più gravi</a:t>
            </a:r>
            <a:r>
              <a:rPr lang="it-IT" dirty="0">
                <a:solidFill>
                  <a:srgbClr val="0070C0"/>
                </a:solidFill>
              </a:rPr>
              <a:t>, quando tutte le altre alternative non hanno avuto successo, come per esempio per le infezioni multi-resistenti 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8" y="39589"/>
            <a:ext cx="7144747" cy="545858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596570" y="6449743"/>
            <a:ext cx="3742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Fonte: Rapporto AIFA 2025</a:t>
            </a:r>
          </a:p>
        </p:txBody>
      </p:sp>
    </p:spTree>
    <p:extLst>
      <p:ext uri="{BB962C8B-B14F-4D97-AF65-F5344CB8AC3E}">
        <p14:creationId xmlns:p14="http://schemas.microsoft.com/office/powerpoint/2010/main" val="1627501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FF0000"/>
                </a:solidFill>
              </a:rPr>
              <a:t>Acinetobacter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0" name="CasellaDiTesto 3"/>
          <p:cNvSpPr txBox="1"/>
          <p:nvPr/>
        </p:nvSpPr>
        <p:spPr>
          <a:xfrm>
            <a:off x="457200" y="1308376"/>
            <a:ext cx="11529391" cy="544329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70C0"/>
                </a:solidFill>
              </a:rPr>
              <a:t>Resistente ai </a:t>
            </a:r>
            <a:r>
              <a:rPr lang="it-IT" sz="2800" dirty="0" err="1">
                <a:solidFill>
                  <a:srgbClr val="0070C0"/>
                </a:solidFill>
              </a:rPr>
              <a:t>carbapenemi</a:t>
            </a:r>
            <a:r>
              <a:rPr lang="it-IT" sz="2800" dirty="0">
                <a:solidFill>
                  <a:srgbClr val="0070C0"/>
                </a:solidFill>
              </a:rPr>
              <a:t> è un patogeno associato a gravi infezioni ospedaliere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L’</a:t>
            </a:r>
            <a:r>
              <a:rPr lang="it-IT" sz="2800" dirty="0">
                <a:solidFill>
                  <a:srgbClr val="FF0000"/>
                </a:solidFill>
              </a:rPr>
              <a:t>Italia</a:t>
            </a:r>
            <a:r>
              <a:rPr lang="it-IT" sz="2800" dirty="0">
                <a:solidFill>
                  <a:srgbClr val="0070C0"/>
                </a:solidFill>
              </a:rPr>
              <a:t> è uno dei Paesi europei che registra i </a:t>
            </a:r>
            <a:r>
              <a:rPr lang="it-IT" sz="2800" dirty="0">
                <a:solidFill>
                  <a:srgbClr val="FF0000"/>
                </a:solidFill>
              </a:rPr>
              <a:t>livelli più alti di resistenza</a:t>
            </a:r>
            <a:r>
              <a:rPr lang="it-IT" sz="2800" dirty="0">
                <a:solidFill>
                  <a:srgbClr val="0070C0"/>
                </a:solidFill>
              </a:rPr>
              <a:t>: dal </a:t>
            </a:r>
            <a:r>
              <a:rPr lang="it-IT" sz="2800" dirty="0">
                <a:solidFill>
                  <a:srgbClr val="FF0000"/>
                </a:solidFill>
              </a:rPr>
              <a:t>2015 al 2022 </a:t>
            </a:r>
            <a:r>
              <a:rPr lang="it-IT" sz="2800" dirty="0">
                <a:solidFill>
                  <a:srgbClr val="0070C0"/>
                </a:solidFill>
              </a:rPr>
              <a:t>trend in </a:t>
            </a:r>
            <a:r>
              <a:rPr lang="it-IT" sz="2800" dirty="0">
                <a:solidFill>
                  <a:srgbClr val="FF0000"/>
                </a:solidFill>
              </a:rPr>
              <a:t>crescita</a:t>
            </a:r>
            <a:r>
              <a:rPr lang="it-IT" sz="2800" dirty="0">
                <a:solidFill>
                  <a:srgbClr val="0070C0"/>
                </a:solidFill>
              </a:rPr>
              <a:t>, con il picco massimo rilevato nel 2022 (88,5%). Il dato si </a:t>
            </a:r>
            <a:r>
              <a:rPr lang="it-IT" sz="2800" dirty="0">
                <a:solidFill>
                  <a:srgbClr val="FF0000"/>
                </a:solidFill>
              </a:rPr>
              <a:t>riduce</a:t>
            </a:r>
            <a:r>
              <a:rPr lang="it-IT" sz="2800" dirty="0">
                <a:solidFill>
                  <a:srgbClr val="0070C0"/>
                </a:solidFill>
              </a:rPr>
              <a:t> per la prima volta nel 2023 (75,8%), valore inferiore a quello del 2015 (78,2%)</a:t>
            </a:r>
            <a:br>
              <a:rPr lang="it-IT" sz="2800" dirty="0">
                <a:solidFill>
                  <a:srgbClr val="0070C0"/>
                </a:solidFill>
              </a:rPr>
            </a:br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Nel 2023, forti </a:t>
            </a:r>
            <a:r>
              <a:rPr lang="it-IT" sz="2800" dirty="0">
                <a:solidFill>
                  <a:srgbClr val="FF0000"/>
                </a:solidFill>
              </a:rPr>
              <a:t>disomogeneità</a:t>
            </a:r>
            <a:r>
              <a:rPr lang="it-IT" sz="2800" dirty="0">
                <a:solidFill>
                  <a:srgbClr val="0070C0"/>
                </a:solidFill>
              </a:rPr>
              <a:t> territori: sotto il 60% in tutto il Nord (ad esclusione del Friuli-Venezia Giulia, che registra il 76,9%),  diffusamente sopra l’80% al Centro-Sud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18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888" y="15948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5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>
                <a:solidFill>
                  <a:srgbClr val="FF0000"/>
                </a:solidFill>
              </a:rPr>
              <a:t>Acinetobacter</a:t>
            </a:r>
            <a:r>
              <a:rPr lang="it-IT" sz="3200" dirty="0">
                <a:solidFill>
                  <a:srgbClr val="FF0000"/>
                </a:solidFill>
              </a:rPr>
              <a:t> </a:t>
            </a:r>
            <a:r>
              <a:rPr lang="it-IT" sz="3200" dirty="0" err="1">
                <a:solidFill>
                  <a:srgbClr val="FF0000"/>
                </a:solidFill>
              </a:rPr>
              <a:t>spp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53" y="1202633"/>
            <a:ext cx="5032277" cy="52279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280993" y="6405445"/>
            <a:ext cx="454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4888" y="15948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5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Klebsiella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pneumoniae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10" name="CasellaDiTesto 3"/>
          <p:cNvSpPr txBox="1"/>
          <p:nvPr/>
        </p:nvSpPr>
        <p:spPr>
          <a:xfrm>
            <a:off x="1123123" y="980386"/>
            <a:ext cx="10257182" cy="537071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70C0"/>
                </a:solidFill>
              </a:rPr>
              <a:t>E’ uno dei principali patogeni resistente ai </a:t>
            </a:r>
            <a:r>
              <a:rPr lang="it-IT" sz="2800" dirty="0" err="1">
                <a:solidFill>
                  <a:srgbClr val="0070C0"/>
                </a:solidFill>
              </a:rPr>
              <a:t>carbapenemi</a:t>
            </a:r>
            <a:r>
              <a:rPr lang="it-IT" sz="2800" dirty="0">
                <a:solidFill>
                  <a:srgbClr val="0070C0"/>
                </a:solidFill>
              </a:rPr>
              <a:t>, responsabili di infezioni correlate all’assistenza sanitaria (ICA), in particolare sepsi, polmoniti nosocomiali, infezioni urinarie e intra-addominali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Nel periodo 2015–2023, la percentuale di patogeni resistenti in Italia si è </a:t>
            </a:r>
            <a:r>
              <a:rPr lang="it-IT" sz="2800" dirty="0">
                <a:solidFill>
                  <a:srgbClr val="FF0000"/>
                </a:solidFill>
              </a:rPr>
              <a:t>ridotta</a:t>
            </a:r>
            <a:r>
              <a:rPr lang="it-IT" sz="2800" dirty="0">
                <a:solidFill>
                  <a:srgbClr val="0070C0"/>
                </a:solidFill>
              </a:rPr>
              <a:t> passando dal </a:t>
            </a:r>
            <a:r>
              <a:rPr lang="it-IT" sz="2800" dirty="0">
                <a:solidFill>
                  <a:srgbClr val="FF0000"/>
                </a:solidFill>
              </a:rPr>
              <a:t>33,2% al 26,5%</a:t>
            </a:r>
            <a:r>
              <a:rPr lang="it-IT" sz="2800" dirty="0">
                <a:solidFill>
                  <a:srgbClr val="0070C0"/>
                </a:solidFill>
              </a:rPr>
              <a:t> (–20,2%) 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Ampie differenze geografiche: nel 2023, i </a:t>
            </a:r>
            <a:r>
              <a:rPr lang="it-IT" sz="2800" dirty="0">
                <a:solidFill>
                  <a:srgbClr val="FF0000"/>
                </a:solidFill>
              </a:rPr>
              <a:t>valori più alti</a:t>
            </a:r>
            <a:r>
              <a:rPr lang="it-IT" sz="2800" dirty="0">
                <a:solidFill>
                  <a:srgbClr val="0070C0"/>
                </a:solidFill>
              </a:rPr>
              <a:t> in </a:t>
            </a:r>
            <a:r>
              <a:rPr lang="it-IT" sz="2800" dirty="0">
                <a:solidFill>
                  <a:srgbClr val="FF0000"/>
                </a:solidFill>
              </a:rPr>
              <a:t>Sicilia</a:t>
            </a:r>
            <a:r>
              <a:rPr lang="it-IT" sz="2800" dirty="0">
                <a:solidFill>
                  <a:srgbClr val="0070C0"/>
                </a:solidFill>
              </a:rPr>
              <a:t> (58,4%), </a:t>
            </a:r>
            <a:r>
              <a:rPr lang="it-IT" sz="2800" dirty="0">
                <a:solidFill>
                  <a:srgbClr val="FF0000"/>
                </a:solidFill>
              </a:rPr>
              <a:t>Calabria</a:t>
            </a:r>
            <a:r>
              <a:rPr lang="it-IT" sz="2800" dirty="0">
                <a:solidFill>
                  <a:srgbClr val="0070C0"/>
                </a:solidFill>
              </a:rPr>
              <a:t> (48,6%) e </a:t>
            </a:r>
            <a:r>
              <a:rPr lang="it-IT" sz="2800" dirty="0">
                <a:solidFill>
                  <a:srgbClr val="FF0000"/>
                </a:solidFill>
              </a:rPr>
              <a:t>Umbria</a:t>
            </a:r>
            <a:r>
              <a:rPr lang="it-IT" sz="2800" dirty="0">
                <a:solidFill>
                  <a:srgbClr val="0070C0"/>
                </a:solidFill>
              </a:rPr>
              <a:t> (45,1%), mentre la maggior parte delle Regioni del Nord, ad eccezione di Piemonte (38%) e Valle d’Aosta (30,8%), mostrano tutte livelli inferiori al 20%. 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23123" y="6445361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86" y="34904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31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Klebsiella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pneumoniae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6" name="Immagine 5" descr="Immagine che contiene testo, mappa&#10;&#10;Il contenuto generato dall'IA potrebbe non essere corretto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73" y="1064639"/>
            <a:ext cx="5734877" cy="519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3855994" y="648866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697" y="168128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14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88699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Pseudomonas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aeruginosa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CasellaDiTesto 3"/>
          <p:cNvSpPr txBox="1"/>
          <p:nvPr/>
        </p:nvSpPr>
        <p:spPr>
          <a:xfrm>
            <a:off x="536712" y="808075"/>
            <a:ext cx="11215879" cy="590083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70C0"/>
                </a:solidFill>
              </a:rPr>
              <a:t>E’ un patogeno resistente ai </a:t>
            </a:r>
            <a:r>
              <a:rPr lang="it-IT" sz="2800" dirty="0" err="1">
                <a:solidFill>
                  <a:srgbClr val="0070C0"/>
                </a:solidFill>
              </a:rPr>
              <a:t>carbapenemi</a:t>
            </a:r>
            <a:r>
              <a:rPr lang="it-IT" sz="2800" dirty="0">
                <a:solidFill>
                  <a:srgbClr val="0070C0"/>
                </a:solidFill>
              </a:rPr>
              <a:t> di grande rilevanza clinica, responsabile di infezioni gravi, soprattutto nei pazienti </a:t>
            </a:r>
            <a:r>
              <a:rPr lang="it-IT" sz="2800" dirty="0" err="1">
                <a:solidFill>
                  <a:srgbClr val="0070C0"/>
                </a:solidFill>
              </a:rPr>
              <a:t>immunocompromessi</a:t>
            </a:r>
            <a:r>
              <a:rPr lang="it-IT" sz="2800" dirty="0">
                <a:solidFill>
                  <a:srgbClr val="0070C0"/>
                </a:solidFill>
              </a:rPr>
              <a:t>, intubati o con dispositivi invasivi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Nel 2023 la </a:t>
            </a:r>
            <a:r>
              <a:rPr lang="it-IT" sz="2800" dirty="0">
                <a:solidFill>
                  <a:srgbClr val="FF0000"/>
                </a:solidFill>
              </a:rPr>
              <a:t>prevalenza</a:t>
            </a:r>
            <a:r>
              <a:rPr lang="it-IT" sz="2800" dirty="0">
                <a:solidFill>
                  <a:srgbClr val="0070C0"/>
                </a:solidFill>
              </a:rPr>
              <a:t> di questo patogeno resistente è </a:t>
            </a:r>
            <a:r>
              <a:rPr lang="it-IT" sz="2800" dirty="0">
                <a:solidFill>
                  <a:srgbClr val="FF0000"/>
                </a:solidFill>
              </a:rPr>
              <a:t>inferiore</a:t>
            </a:r>
            <a:r>
              <a:rPr lang="it-IT" sz="2800" dirty="0">
                <a:solidFill>
                  <a:srgbClr val="0070C0"/>
                </a:solidFill>
              </a:rPr>
              <a:t> alla media in tutte le regioni del </a:t>
            </a:r>
            <a:r>
              <a:rPr lang="it-IT" sz="2800" dirty="0">
                <a:solidFill>
                  <a:srgbClr val="FF0000"/>
                </a:solidFill>
              </a:rPr>
              <a:t>Nord</a:t>
            </a:r>
            <a:r>
              <a:rPr lang="it-IT" sz="2800" dirty="0">
                <a:solidFill>
                  <a:srgbClr val="0070C0"/>
                </a:solidFill>
              </a:rPr>
              <a:t>, con il dato più basso nella PA di Bolzano (5,1%)  Al Centro e al Sud il quadro più disomogeneo, con i valori </a:t>
            </a:r>
            <a:r>
              <a:rPr lang="it-IT" sz="2800" dirty="0">
                <a:solidFill>
                  <a:srgbClr val="FF0000"/>
                </a:solidFill>
              </a:rPr>
              <a:t>maggiori</a:t>
            </a:r>
            <a:r>
              <a:rPr lang="it-IT" sz="2800" dirty="0">
                <a:solidFill>
                  <a:srgbClr val="0070C0"/>
                </a:solidFill>
              </a:rPr>
              <a:t> registrati in </a:t>
            </a:r>
            <a:r>
              <a:rPr lang="it-IT" sz="2800" dirty="0">
                <a:solidFill>
                  <a:srgbClr val="FF0000"/>
                </a:solidFill>
              </a:rPr>
              <a:t>Campania</a:t>
            </a:r>
            <a:r>
              <a:rPr lang="it-IT" sz="2800" dirty="0">
                <a:solidFill>
                  <a:srgbClr val="0070C0"/>
                </a:solidFill>
              </a:rPr>
              <a:t> (24,8%), </a:t>
            </a:r>
            <a:r>
              <a:rPr lang="it-IT" sz="2800" dirty="0">
                <a:solidFill>
                  <a:srgbClr val="FF0000"/>
                </a:solidFill>
              </a:rPr>
              <a:t>Lazio</a:t>
            </a:r>
            <a:r>
              <a:rPr lang="it-IT" sz="2800" dirty="0">
                <a:solidFill>
                  <a:srgbClr val="0070C0"/>
                </a:solidFill>
              </a:rPr>
              <a:t> (25,7%) e </a:t>
            </a:r>
            <a:r>
              <a:rPr lang="it-IT" sz="2800" dirty="0">
                <a:solidFill>
                  <a:srgbClr val="FF0000"/>
                </a:solidFill>
              </a:rPr>
              <a:t>Abruzzo</a:t>
            </a:r>
            <a:r>
              <a:rPr lang="it-IT" sz="2800" dirty="0">
                <a:solidFill>
                  <a:srgbClr val="0070C0"/>
                </a:solidFill>
              </a:rPr>
              <a:t> (26,8%)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Il </a:t>
            </a:r>
            <a:r>
              <a:rPr lang="it-IT" sz="2800" dirty="0">
                <a:solidFill>
                  <a:srgbClr val="FF0000"/>
                </a:solidFill>
              </a:rPr>
              <a:t>trend in calo</a:t>
            </a:r>
            <a:r>
              <a:rPr lang="it-IT" sz="2800" dirty="0">
                <a:solidFill>
                  <a:srgbClr val="0070C0"/>
                </a:solidFill>
              </a:rPr>
              <a:t>, con -73,5% in Calabria, -69,5% nella PA di Bolzano e -60,5% in Sicilia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Le Regioni in controtendenza con incrementi più marcati in Veneto (+48,3%) e Abruzzo (+300%)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6712" y="637035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758" y="34905"/>
            <a:ext cx="2452098" cy="7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675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Pseudomonas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aeruginosa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5" descr="Immagine che contiene testo, mappa, atlante&#10;&#10;Il contenuto generato dall'IA potrebbe non essere corretto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05" y="1391478"/>
            <a:ext cx="4890052" cy="50093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855994" y="648866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678" y="168128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7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131226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Staphylococcus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aureus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CasellaDiTesto 3"/>
          <p:cNvSpPr txBox="1"/>
          <p:nvPr/>
        </p:nvSpPr>
        <p:spPr>
          <a:xfrm>
            <a:off x="357809" y="703929"/>
            <a:ext cx="11688417" cy="572852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70C0"/>
                </a:solidFill>
              </a:rPr>
              <a:t>E’ un patogeno resistente alla </a:t>
            </a:r>
            <a:r>
              <a:rPr lang="it-IT" sz="2800" dirty="0" err="1">
                <a:solidFill>
                  <a:srgbClr val="0070C0"/>
                </a:solidFill>
              </a:rPr>
              <a:t>meticillina</a:t>
            </a:r>
            <a:r>
              <a:rPr lang="it-IT" sz="2800" dirty="0">
                <a:solidFill>
                  <a:srgbClr val="0070C0"/>
                </a:solidFill>
              </a:rPr>
              <a:t>, rappresenta uno dei principali patogeni responsabili di infezioni correlate all’assistenza sanitaria (ICA) e comunitarie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La diffusione di questo patogeno è considerata un </a:t>
            </a:r>
            <a:r>
              <a:rPr lang="it-IT" sz="2800" dirty="0">
                <a:solidFill>
                  <a:srgbClr val="FF0000"/>
                </a:solidFill>
              </a:rPr>
              <a:t>indicatore sentinella</a:t>
            </a:r>
            <a:r>
              <a:rPr lang="it-IT" sz="2800" dirty="0">
                <a:solidFill>
                  <a:srgbClr val="0070C0"/>
                </a:solidFill>
              </a:rPr>
              <a:t> della </a:t>
            </a:r>
            <a:r>
              <a:rPr lang="it-IT" sz="2800" dirty="0">
                <a:solidFill>
                  <a:srgbClr val="FF0000"/>
                </a:solidFill>
              </a:rPr>
              <a:t>qualità</a:t>
            </a:r>
            <a:r>
              <a:rPr lang="it-IT" sz="2800" dirty="0">
                <a:solidFill>
                  <a:srgbClr val="0070C0"/>
                </a:solidFill>
              </a:rPr>
              <a:t> dei programmi di controllo delle infezioni ospedaliere e dell’</a:t>
            </a:r>
            <a:r>
              <a:rPr lang="it-IT" sz="2800" dirty="0">
                <a:solidFill>
                  <a:srgbClr val="FF0000"/>
                </a:solidFill>
              </a:rPr>
              <a:t>appropriatezza</a:t>
            </a:r>
            <a:r>
              <a:rPr lang="it-IT" sz="2800" dirty="0">
                <a:solidFill>
                  <a:srgbClr val="0070C0"/>
                </a:solidFill>
              </a:rPr>
              <a:t> dell’uso degli antibiotici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Tra il </a:t>
            </a:r>
            <a:r>
              <a:rPr lang="it-IT" sz="2800" dirty="0">
                <a:solidFill>
                  <a:srgbClr val="FF0000"/>
                </a:solidFill>
              </a:rPr>
              <a:t>2015 e il 2023 </a:t>
            </a:r>
            <a:r>
              <a:rPr lang="it-IT" sz="2800" dirty="0">
                <a:solidFill>
                  <a:srgbClr val="0070C0"/>
                </a:solidFill>
              </a:rPr>
              <a:t>la quota di campioni resistenti isolati è </a:t>
            </a:r>
            <a:r>
              <a:rPr lang="it-IT" sz="2800" dirty="0">
                <a:solidFill>
                  <a:srgbClr val="FF0000"/>
                </a:solidFill>
              </a:rPr>
              <a:t>diminuita</a:t>
            </a:r>
            <a:r>
              <a:rPr lang="it-IT" sz="2800" dirty="0">
                <a:solidFill>
                  <a:srgbClr val="0070C0"/>
                </a:solidFill>
              </a:rPr>
              <a:t> dal 33,8% al 26,6%</a:t>
            </a:r>
          </a:p>
          <a:p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Nel 2023, al </a:t>
            </a:r>
            <a:r>
              <a:rPr lang="it-IT" sz="2800" dirty="0">
                <a:solidFill>
                  <a:srgbClr val="FF0000"/>
                </a:solidFill>
              </a:rPr>
              <a:t>Nord</a:t>
            </a:r>
            <a:r>
              <a:rPr lang="it-IT" sz="2800" dirty="0">
                <a:solidFill>
                  <a:srgbClr val="0070C0"/>
                </a:solidFill>
              </a:rPr>
              <a:t> la prevalenza varia dall’</a:t>
            </a:r>
            <a:r>
              <a:rPr lang="it-IT" sz="2800" dirty="0">
                <a:solidFill>
                  <a:srgbClr val="FF0000"/>
                </a:solidFill>
              </a:rPr>
              <a:t>8,3% P.A. Bolzano al 28,4% in Liguria</a:t>
            </a:r>
            <a:r>
              <a:rPr lang="it-IT" sz="2800" dirty="0">
                <a:solidFill>
                  <a:srgbClr val="0070C0"/>
                </a:solidFill>
              </a:rPr>
              <a:t> Al </a:t>
            </a:r>
            <a:r>
              <a:rPr lang="it-IT" sz="2800" dirty="0">
                <a:solidFill>
                  <a:srgbClr val="FF0000"/>
                </a:solidFill>
              </a:rPr>
              <a:t>Centro</a:t>
            </a:r>
            <a:r>
              <a:rPr lang="it-IT" sz="2800" dirty="0">
                <a:solidFill>
                  <a:srgbClr val="0070C0"/>
                </a:solidFill>
              </a:rPr>
              <a:t> varia dal </a:t>
            </a:r>
            <a:r>
              <a:rPr lang="it-IT" sz="2800" dirty="0">
                <a:solidFill>
                  <a:srgbClr val="FF0000"/>
                </a:solidFill>
              </a:rPr>
              <a:t>17,7% in Toscana  al 38,1% in Umbria</a:t>
            </a:r>
          </a:p>
          <a:p>
            <a:r>
              <a:rPr lang="it-IT" sz="2800" dirty="0">
                <a:solidFill>
                  <a:srgbClr val="0070C0"/>
                </a:solidFill>
              </a:rPr>
              <a:t>Nelle regioni del </a:t>
            </a:r>
            <a:r>
              <a:rPr lang="it-IT" sz="2800" dirty="0">
                <a:solidFill>
                  <a:srgbClr val="FF0000"/>
                </a:solidFill>
              </a:rPr>
              <a:t>Mezzogiorno</a:t>
            </a:r>
            <a:r>
              <a:rPr lang="it-IT" sz="2800" dirty="0">
                <a:solidFill>
                  <a:srgbClr val="0070C0"/>
                </a:solidFill>
              </a:rPr>
              <a:t> varia dal </a:t>
            </a:r>
            <a:r>
              <a:rPr lang="it-IT" sz="2800" dirty="0">
                <a:solidFill>
                  <a:srgbClr val="FF0000"/>
                </a:solidFill>
              </a:rPr>
              <a:t>20,7% in Sardegna al 38,6% in Molise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7809" y="6432456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163" y="0"/>
            <a:ext cx="2281977" cy="6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79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Staphylococcus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aureus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80" y="1172817"/>
            <a:ext cx="4393094" cy="49795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855994" y="648866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5883" y="168128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2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69061" y="1010712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Argomenti</a:t>
            </a:r>
          </a:p>
        </p:txBody>
      </p:sp>
      <p:sp>
        <p:nvSpPr>
          <p:cNvPr id="10" name="CasellaDiTesto 3"/>
          <p:cNvSpPr txBox="1"/>
          <p:nvPr/>
        </p:nvSpPr>
        <p:spPr>
          <a:xfrm>
            <a:off x="2149560" y="2309455"/>
            <a:ext cx="8099019" cy="228380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</a:rPr>
              <a:t>Mortalità per sepsi in Italia e nel Mondo</a:t>
            </a:r>
            <a:br>
              <a:rPr lang="it-IT" sz="2800" dirty="0">
                <a:solidFill>
                  <a:srgbClr val="0070C0"/>
                </a:solidFill>
              </a:rPr>
            </a:br>
            <a:endParaRPr lang="it-IT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</a:rPr>
              <a:t>Consumo di antibiotici in Italia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>
                <a:solidFill>
                  <a:srgbClr val="0070C0"/>
                </a:solidFill>
              </a:rPr>
              <a:t>Principali patogeni resistenti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888" y="15948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7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109960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Enterococcus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faecium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CasellaDiTesto 3"/>
          <p:cNvSpPr txBox="1"/>
          <p:nvPr/>
        </p:nvSpPr>
        <p:spPr>
          <a:xfrm>
            <a:off x="357809" y="640141"/>
            <a:ext cx="11688417" cy="5345989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70C0"/>
                </a:solidFill>
              </a:rPr>
              <a:t>Patogeno resistenza alla </a:t>
            </a:r>
            <a:r>
              <a:rPr lang="it-IT" sz="2800" dirty="0" err="1">
                <a:solidFill>
                  <a:srgbClr val="0070C0"/>
                </a:solidFill>
              </a:rPr>
              <a:t>vancomicina</a:t>
            </a:r>
            <a:endParaRPr lang="it-IT" sz="2800" dirty="0">
              <a:solidFill>
                <a:srgbClr val="0070C0"/>
              </a:solidFill>
            </a:endParaRPr>
          </a:p>
          <a:p>
            <a:r>
              <a:rPr lang="it-IT" sz="2800" dirty="0">
                <a:solidFill>
                  <a:srgbClr val="0070C0"/>
                </a:solidFill>
              </a:rPr>
              <a:t>E’ uno dei principali patogeni nosocomiali associati a infezioni invasive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La prevalenza del patogeno resistente è un </a:t>
            </a:r>
            <a:r>
              <a:rPr lang="it-IT" sz="2800" dirty="0">
                <a:solidFill>
                  <a:srgbClr val="FF0000"/>
                </a:solidFill>
              </a:rPr>
              <a:t>indicatore della qualità</a:t>
            </a:r>
            <a:r>
              <a:rPr lang="it-IT" sz="2800" dirty="0">
                <a:solidFill>
                  <a:srgbClr val="0070C0"/>
                </a:solidFill>
              </a:rPr>
              <a:t> delle misure di controllo delle infezioni ospedaliere</a:t>
            </a:r>
          </a:p>
          <a:p>
            <a:r>
              <a:rPr lang="it-IT" sz="2800" dirty="0">
                <a:solidFill>
                  <a:srgbClr val="0070C0"/>
                </a:solidFill>
              </a:rPr>
              <a:t>Nel periodo </a:t>
            </a:r>
            <a:r>
              <a:rPr lang="it-IT" sz="2800" dirty="0">
                <a:solidFill>
                  <a:srgbClr val="FF0000"/>
                </a:solidFill>
              </a:rPr>
              <a:t>2015–2023</a:t>
            </a:r>
            <a:r>
              <a:rPr lang="it-IT" sz="2800" dirty="0">
                <a:solidFill>
                  <a:srgbClr val="0070C0"/>
                </a:solidFill>
              </a:rPr>
              <a:t>, la percentuale di patogeni resistenti si </a:t>
            </a:r>
            <a:r>
              <a:rPr lang="it-IT" sz="2800" dirty="0">
                <a:solidFill>
                  <a:srgbClr val="FF0000"/>
                </a:solidFill>
              </a:rPr>
              <a:t>è quasi triplicata</a:t>
            </a:r>
            <a:r>
              <a:rPr lang="it-IT" sz="2800" dirty="0">
                <a:solidFill>
                  <a:srgbClr val="0070C0"/>
                </a:solidFill>
              </a:rPr>
              <a:t>, passando dall’11,1% al 32,5% quest’ultimo </a:t>
            </a:r>
            <a:r>
              <a:rPr lang="it-IT" sz="2800" dirty="0">
                <a:solidFill>
                  <a:srgbClr val="FF0000"/>
                </a:solidFill>
              </a:rPr>
              <a:t>dato mai registrato </a:t>
            </a:r>
            <a:r>
              <a:rPr lang="it-IT" sz="2800" dirty="0">
                <a:solidFill>
                  <a:srgbClr val="0070C0"/>
                </a:solidFill>
              </a:rPr>
              <a:t>nel Paese. </a:t>
            </a:r>
          </a:p>
          <a:p>
            <a:r>
              <a:rPr lang="it-IT" sz="2800" dirty="0">
                <a:solidFill>
                  <a:srgbClr val="0070C0"/>
                </a:solidFill>
              </a:rPr>
              <a:t>Nel 2023 i </a:t>
            </a:r>
            <a:r>
              <a:rPr lang="it-IT" sz="2800" dirty="0">
                <a:solidFill>
                  <a:srgbClr val="FF0000"/>
                </a:solidFill>
              </a:rPr>
              <a:t>valori più alti </a:t>
            </a:r>
            <a:r>
              <a:rPr lang="it-IT" sz="2800" dirty="0">
                <a:solidFill>
                  <a:srgbClr val="0070C0"/>
                </a:solidFill>
              </a:rPr>
              <a:t>registrati in </a:t>
            </a:r>
            <a:r>
              <a:rPr lang="it-IT" sz="2800" dirty="0">
                <a:solidFill>
                  <a:srgbClr val="FF0000"/>
                </a:solidFill>
              </a:rPr>
              <a:t>Umbria</a:t>
            </a:r>
            <a:r>
              <a:rPr lang="it-IT" sz="2800" dirty="0">
                <a:solidFill>
                  <a:srgbClr val="0070C0"/>
                </a:solidFill>
              </a:rPr>
              <a:t> (68%), </a:t>
            </a:r>
            <a:r>
              <a:rPr lang="it-IT" sz="2800" dirty="0">
                <a:solidFill>
                  <a:srgbClr val="FF0000"/>
                </a:solidFill>
              </a:rPr>
              <a:t>Molise</a:t>
            </a:r>
            <a:r>
              <a:rPr lang="it-IT" sz="2800" dirty="0">
                <a:solidFill>
                  <a:srgbClr val="0070C0"/>
                </a:solidFill>
              </a:rPr>
              <a:t> (46,2%) e </a:t>
            </a:r>
            <a:r>
              <a:rPr lang="it-IT" sz="2800" dirty="0">
                <a:solidFill>
                  <a:srgbClr val="FF0000"/>
                </a:solidFill>
              </a:rPr>
              <a:t>Abruzzo</a:t>
            </a:r>
            <a:r>
              <a:rPr lang="it-IT" sz="2800" dirty="0">
                <a:solidFill>
                  <a:srgbClr val="0070C0"/>
                </a:solidFill>
              </a:rPr>
              <a:t> (44,2%), i più </a:t>
            </a:r>
            <a:r>
              <a:rPr lang="it-IT" sz="2800" dirty="0">
                <a:solidFill>
                  <a:srgbClr val="FF0000"/>
                </a:solidFill>
              </a:rPr>
              <a:t>bassi</a:t>
            </a:r>
            <a:r>
              <a:rPr lang="it-IT" sz="2800" dirty="0">
                <a:solidFill>
                  <a:srgbClr val="0070C0"/>
                </a:solidFill>
              </a:rPr>
              <a:t> in </a:t>
            </a:r>
            <a:r>
              <a:rPr lang="it-IT" sz="2800" dirty="0">
                <a:solidFill>
                  <a:srgbClr val="FF0000"/>
                </a:solidFill>
              </a:rPr>
              <a:t>Sardegna</a:t>
            </a:r>
            <a:r>
              <a:rPr lang="it-IT" sz="2800" dirty="0">
                <a:solidFill>
                  <a:srgbClr val="0070C0"/>
                </a:solidFill>
              </a:rPr>
              <a:t> (10,4%), </a:t>
            </a:r>
            <a:r>
              <a:rPr lang="it-IT" sz="2800" dirty="0">
                <a:solidFill>
                  <a:srgbClr val="FF0000"/>
                </a:solidFill>
              </a:rPr>
              <a:t>PA di Bolzano </a:t>
            </a:r>
            <a:r>
              <a:rPr lang="it-IT" sz="2800" dirty="0">
                <a:solidFill>
                  <a:srgbClr val="0070C0"/>
                </a:solidFill>
              </a:rPr>
              <a:t>(16,7%), e </a:t>
            </a:r>
            <a:r>
              <a:rPr lang="it-IT" sz="2800" dirty="0">
                <a:solidFill>
                  <a:srgbClr val="FF0000"/>
                </a:solidFill>
              </a:rPr>
              <a:t>Veneto</a:t>
            </a:r>
            <a:r>
              <a:rPr lang="it-IT" sz="2800" dirty="0">
                <a:solidFill>
                  <a:srgbClr val="0070C0"/>
                </a:solidFill>
              </a:rPr>
              <a:t> (19,5%).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La </a:t>
            </a:r>
            <a:r>
              <a:rPr lang="it-IT" sz="2800" dirty="0">
                <a:solidFill>
                  <a:srgbClr val="FF0000"/>
                </a:solidFill>
              </a:rPr>
              <a:t>dinamica</a:t>
            </a:r>
            <a:r>
              <a:rPr lang="it-IT" sz="2800" dirty="0">
                <a:solidFill>
                  <a:srgbClr val="0070C0"/>
                </a:solidFill>
              </a:rPr>
              <a:t> del periodo si registra un </a:t>
            </a:r>
            <a:r>
              <a:rPr lang="it-IT" sz="2800" dirty="0">
                <a:solidFill>
                  <a:srgbClr val="FF0000"/>
                </a:solidFill>
              </a:rPr>
              <a:t>aumento</a:t>
            </a:r>
            <a:r>
              <a:rPr lang="it-IT" sz="2800" dirty="0">
                <a:solidFill>
                  <a:srgbClr val="0070C0"/>
                </a:solidFill>
              </a:rPr>
              <a:t> significativo in tutte le regioni, a eccezione di Basilicata (-7,6%) e Molise (-10%)</a:t>
            </a:r>
          </a:p>
        </p:txBody>
      </p:sp>
      <p:sp>
        <p:nvSpPr>
          <p:cNvPr id="6" name="Rettangolo 5"/>
          <p:cNvSpPr/>
          <p:nvPr/>
        </p:nvSpPr>
        <p:spPr>
          <a:xfrm>
            <a:off x="357809" y="6476914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897" y="38443"/>
            <a:ext cx="2070974" cy="61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5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>
                <a:solidFill>
                  <a:srgbClr val="FF0000"/>
                </a:solidFill>
              </a:rPr>
              <a:t>Enterococcus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b="1" dirty="0" err="1">
                <a:solidFill>
                  <a:srgbClr val="FF0000"/>
                </a:solidFill>
              </a:rPr>
              <a:t>faecium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87" y="1401417"/>
            <a:ext cx="4641574" cy="52478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855994" y="648866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6004" y="34904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33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Escherichia coli</a:t>
            </a:r>
          </a:p>
        </p:txBody>
      </p:sp>
      <p:sp>
        <p:nvSpPr>
          <p:cNvPr id="10" name="CasellaDiTesto 3"/>
          <p:cNvSpPr txBox="1"/>
          <p:nvPr/>
        </p:nvSpPr>
        <p:spPr>
          <a:xfrm>
            <a:off x="357809" y="980385"/>
            <a:ext cx="11688417" cy="572852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>
                <a:solidFill>
                  <a:srgbClr val="0070C0"/>
                </a:solidFill>
              </a:rPr>
              <a:t>Patogeno resistente alle cefalosporine di terza generazione</a:t>
            </a:r>
          </a:p>
          <a:p>
            <a:r>
              <a:rPr lang="it-IT" sz="2800" dirty="0">
                <a:solidFill>
                  <a:srgbClr val="0070C0"/>
                </a:solidFill>
              </a:rPr>
              <a:t>E’ uno dei principali agenti delle infezioni batteriche sia nel paziente ospedalizzato sia nella comunità, ed è responsabile di sepsi, infezioni urinarie, intra-addominali e delle ferite chirurgiche.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La </a:t>
            </a:r>
            <a:r>
              <a:rPr lang="it-IT" sz="2800" dirty="0">
                <a:solidFill>
                  <a:srgbClr val="FF0000"/>
                </a:solidFill>
              </a:rPr>
              <a:t>diffusione di ceppi resistenti</a:t>
            </a:r>
            <a:r>
              <a:rPr lang="it-IT" sz="2800" dirty="0">
                <a:solidFill>
                  <a:srgbClr val="0070C0"/>
                </a:solidFill>
              </a:rPr>
              <a:t> è fortemente </a:t>
            </a:r>
            <a:r>
              <a:rPr lang="it-IT" sz="2800" dirty="0">
                <a:solidFill>
                  <a:srgbClr val="FF0000"/>
                </a:solidFill>
              </a:rPr>
              <a:t>associata</a:t>
            </a:r>
            <a:r>
              <a:rPr lang="it-IT" sz="2800" dirty="0">
                <a:solidFill>
                  <a:srgbClr val="0070C0"/>
                </a:solidFill>
              </a:rPr>
              <a:t> all’</a:t>
            </a:r>
            <a:r>
              <a:rPr lang="it-IT" sz="2800" dirty="0">
                <a:solidFill>
                  <a:srgbClr val="FF0000"/>
                </a:solidFill>
              </a:rPr>
              <a:t>uso inappropriato</a:t>
            </a:r>
            <a:r>
              <a:rPr lang="it-IT" sz="2800" dirty="0">
                <a:solidFill>
                  <a:srgbClr val="0070C0"/>
                </a:solidFill>
              </a:rPr>
              <a:t> di antibiotici e alla trasmissione in ambiente ospedaliero</a:t>
            </a:r>
          </a:p>
          <a:p>
            <a:r>
              <a:rPr lang="it-IT" sz="2800" dirty="0">
                <a:solidFill>
                  <a:srgbClr val="0070C0"/>
                </a:solidFill>
              </a:rPr>
              <a:t>Nel periodo </a:t>
            </a:r>
            <a:r>
              <a:rPr lang="it-IT" sz="2800" dirty="0">
                <a:solidFill>
                  <a:srgbClr val="FF0000"/>
                </a:solidFill>
              </a:rPr>
              <a:t>2015–2023</a:t>
            </a:r>
            <a:r>
              <a:rPr lang="it-IT" sz="2800" dirty="0">
                <a:solidFill>
                  <a:srgbClr val="0070C0"/>
                </a:solidFill>
              </a:rPr>
              <a:t> la percentuale di patogeni resistenti ha subito </a:t>
            </a:r>
            <a:r>
              <a:rPr lang="it-IT" sz="2800" dirty="0">
                <a:solidFill>
                  <a:srgbClr val="FF0000"/>
                </a:solidFill>
              </a:rPr>
              <a:t>lievi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oscillazioni</a:t>
            </a:r>
            <a:r>
              <a:rPr lang="it-IT" sz="2800" dirty="0">
                <a:solidFill>
                  <a:srgbClr val="0070C0"/>
                </a:solidFill>
              </a:rPr>
              <a:t>: a livello nazionale, la resistenza è passata dallo 30,1% nel 2015 allo 26,7% nel 2023.</a:t>
            </a:r>
          </a:p>
          <a:p>
            <a:r>
              <a:rPr lang="it-IT" sz="2800" dirty="0">
                <a:solidFill>
                  <a:srgbClr val="0070C0"/>
                </a:solidFill>
              </a:rPr>
              <a:t>Le </a:t>
            </a:r>
            <a:r>
              <a:rPr lang="it-IT" sz="2800" dirty="0">
                <a:solidFill>
                  <a:srgbClr val="FF0000"/>
                </a:solidFill>
              </a:rPr>
              <a:t>resistenze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>
                <a:solidFill>
                  <a:srgbClr val="FF0000"/>
                </a:solidFill>
              </a:rPr>
              <a:t>più elevate </a:t>
            </a:r>
            <a:r>
              <a:rPr lang="it-IT" sz="2800" dirty="0">
                <a:solidFill>
                  <a:srgbClr val="0070C0"/>
                </a:solidFill>
              </a:rPr>
              <a:t>nel </a:t>
            </a:r>
            <a:r>
              <a:rPr lang="it-IT" sz="2800" dirty="0">
                <a:solidFill>
                  <a:srgbClr val="FF0000"/>
                </a:solidFill>
              </a:rPr>
              <a:t>Centro-Sud</a:t>
            </a:r>
            <a:r>
              <a:rPr lang="it-IT" sz="2800" dirty="0">
                <a:solidFill>
                  <a:srgbClr val="0070C0"/>
                </a:solidFill>
              </a:rPr>
              <a:t>, con valori </a:t>
            </a:r>
            <a:r>
              <a:rPr lang="it-IT" sz="2800" dirty="0">
                <a:solidFill>
                  <a:srgbClr val="FF0000"/>
                </a:solidFill>
              </a:rPr>
              <a:t>maggiori</a:t>
            </a:r>
            <a:r>
              <a:rPr lang="it-IT" sz="2800" dirty="0">
                <a:solidFill>
                  <a:srgbClr val="0070C0"/>
                </a:solidFill>
              </a:rPr>
              <a:t> del 30% in tutte le regioni del </a:t>
            </a:r>
            <a:r>
              <a:rPr lang="it-IT" sz="2800" dirty="0">
                <a:solidFill>
                  <a:srgbClr val="FF0000"/>
                </a:solidFill>
              </a:rPr>
              <a:t>Sud</a:t>
            </a:r>
            <a:r>
              <a:rPr lang="it-IT" sz="2800" dirty="0">
                <a:solidFill>
                  <a:srgbClr val="0070C0"/>
                </a:solidFill>
              </a:rPr>
              <a:t>, ed in particolare </a:t>
            </a:r>
            <a:r>
              <a:rPr lang="it-IT" sz="2800" dirty="0">
                <a:solidFill>
                  <a:srgbClr val="FF0000"/>
                </a:solidFill>
              </a:rPr>
              <a:t>Sicilia</a:t>
            </a:r>
            <a:r>
              <a:rPr lang="it-IT" sz="2800" dirty="0">
                <a:solidFill>
                  <a:srgbClr val="0070C0"/>
                </a:solidFill>
              </a:rPr>
              <a:t> (39,1%) e </a:t>
            </a:r>
            <a:r>
              <a:rPr lang="it-IT" sz="2800" dirty="0">
                <a:solidFill>
                  <a:srgbClr val="FF0000"/>
                </a:solidFill>
              </a:rPr>
              <a:t>Molise</a:t>
            </a:r>
            <a:r>
              <a:rPr lang="it-IT" sz="2800" dirty="0">
                <a:solidFill>
                  <a:srgbClr val="0070C0"/>
                </a:solidFill>
              </a:rPr>
              <a:t> (39,8%) </a:t>
            </a:r>
          </a:p>
          <a:p>
            <a:r>
              <a:rPr lang="it-IT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2943" y="637035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860" y="82032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5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3479000" y="301354"/>
            <a:ext cx="4810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Escherichia coli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0" y="1063488"/>
            <a:ext cx="4611452" cy="53671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ttangolo 6"/>
          <p:cNvSpPr/>
          <p:nvPr/>
        </p:nvSpPr>
        <p:spPr>
          <a:xfrm>
            <a:off x="3855994" y="6488668"/>
            <a:ext cx="40548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Fonte dei dati: Sorveglianza AR-ISS. Anno 2024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962" y="168128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8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16060" y="838987"/>
            <a:ext cx="8314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Osservatorio Nazionale sull’Antimicrobico Resistenza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466628" y="2884603"/>
            <a:ext cx="9034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Obiettivi: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monitorare costantemente l’andamento epidemiologico dell’AMR in Italia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dare impulso a politiche attive per contrastare il fenomeno, sia nazionali che regionali, favorendo anche un coordinamento con le Istituzioni europee e mondiali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70C0"/>
                </a:solidFill>
              </a:rPr>
              <a:t>realizzare iniziative di sensibilizzazione e consapevolezza che aiutino a modificare comportamenti scorretti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273898" y="1583703"/>
            <a:ext cx="6598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70C0"/>
                </a:solidFill>
              </a:rPr>
              <a:t>L’ANTIMICROBICO RESISTENZA è uno degli allarmi sanitari che preoccupa di più l’OMS e i sistemi sanitari di tutto il mondo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19892" t="19630" r="44355" b="59821"/>
          <a:stretch/>
        </p:blipFill>
        <p:spPr>
          <a:xfrm>
            <a:off x="4747154" y="191350"/>
            <a:ext cx="1652250" cy="53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4080" y="2397125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 </a:t>
            </a:r>
            <a:r>
              <a:rPr lang="it-IT" dirty="0">
                <a:solidFill>
                  <a:srgbClr val="C00000"/>
                </a:solidFill>
              </a:rPr>
              <a:t>GRAZIE PER L’ATTENZIONE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AD5F-00A3-46C5-8199-79BE52C0AF59}" type="slidenum">
              <a:rPr lang="it-IT" smtClean="0"/>
              <a:t>25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888" y="15948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172816" y="1609848"/>
            <a:ext cx="993913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rgbClr val="0070C0"/>
                </a:solidFill>
              </a:rPr>
              <a:t>I dati più recenti (2021) stimano circa </a:t>
            </a:r>
            <a:r>
              <a:rPr lang="it-IT" b="1" dirty="0">
                <a:solidFill>
                  <a:srgbClr val="FF0000"/>
                </a:solidFill>
              </a:rPr>
              <a:t>4,7 milioni </a:t>
            </a:r>
            <a:r>
              <a:rPr lang="it-IT" b="1" dirty="0">
                <a:solidFill>
                  <a:srgbClr val="0070C0"/>
                </a:solidFill>
              </a:rPr>
              <a:t>di decessi associati all’AMR, di cui oltre </a:t>
            </a:r>
            <a:r>
              <a:rPr lang="it-IT" b="1" dirty="0">
                <a:solidFill>
                  <a:srgbClr val="FF0000"/>
                </a:solidFill>
              </a:rPr>
              <a:t>1 milione </a:t>
            </a:r>
            <a:r>
              <a:rPr lang="it-IT" b="1" dirty="0">
                <a:solidFill>
                  <a:srgbClr val="0070C0"/>
                </a:solidFill>
              </a:rPr>
              <a:t>considerati </a:t>
            </a:r>
            <a:r>
              <a:rPr lang="it-IT" b="1" dirty="0">
                <a:solidFill>
                  <a:srgbClr val="FF0000"/>
                </a:solidFill>
              </a:rPr>
              <a:t>direttamente attribuibili </a:t>
            </a:r>
            <a:r>
              <a:rPr lang="it-IT" b="1" dirty="0">
                <a:solidFill>
                  <a:srgbClr val="0070C0"/>
                </a:solidFill>
              </a:rPr>
              <a:t>alle infezioni resistenti.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L’OMS prevede che nel 2050 l’AMR diventerà una delle principali cause di morte in tutto il mondo (circa </a:t>
            </a:r>
            <a:r>
              <a:rPr lang="it-IT" b="1" dirty="0">
                <a:solidFill>
                  <a:srgbClr val="FF0000"/>
                </a:solidFill>
              </a:rPr>
              <a:t>10 milioni di decessi</a:t>
            </a:r>
            <a:r>
              <a:rPr lang="it-IT" b="1" dirty="0">
                <a:solidFill>
                  <a:srgbClr val="0070C0"/>
                </a:solidFill>
              </a:rPr>
              <a:t>), eguagliando o superando anche il cancro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In Europa, ogni anno si registrano circa </a:t>
            </a:r>
            <a:r>
              <a:rPr lang="it-IT" b="1" dirty="0">
                <a:solidFill>
                  <a:srgbClr val="FF0000"/>
                </a:solidFill>
              </a:rPr>
              <a:t>670 mila infezioni </a:t>
            </a:r>
            <a:r>
              <a:rPr lang="it-IT" b="1" dirty="0">
                <a:solidFill>
                  <a:srgbClr val="0070C0"/>
                </a:solidFill>
              </a:rPr>
              <a:t>e </a:t>
            </a:r>
            <a:r>
              <a:rPr lang="it-IT" b="1" dirty="0">
                <a:solidFill>
                  <a:srgbClr val="FF0000"/>
                </a:solidFill>
              </a:rPr>
              <a:t>33 mila decessi </a:t>
            </a:r>
            <a:r>
              <a:rPr lang="it-IT" b="1" dirty="0">
                <a:solidFill>
                  <a:srgbClr val="0070C0"/>
                </a:solidFill>
              </a:rPr>
              <a:t>direttamente attribuibili ad AMR</a:t>
            </a:r>
          </a:p>
          <a:p>
            <a:pPr algn="just"/>
            <a:endParaRPr lang="it-IT" b="1" dirty="0">
              <a:solidFill>
                <a:srgbClr val="0070C0"/>
              </a:solidFill>
            </a:endParaRPr>
          </a:p>
          <a:p>
            <a:pPr algn="just"/>
            <a:r>
              <a:rPr lang="it-IT" b="1" dirty="0">
                <a:solidFill>
                  <a:srgbClr val="0070C0"/>
                </a:solidFill>
              </a:rPr>
              <a:t>In Italia il trend è in crescita, e il consumo di antibiotici resta elevato rispetto alla media UE, sia nel settore umano che veterinario.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74413" y="279506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MORTALITA’ PER SEPSI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888" y="15948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59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669356" y="6355711"/>
            <a:ext cx="68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Fonte dei dati</a:t>
            </a:r>
            <a:r>
              <a:rPr lang="it-IT" dirty="0">
                <a:solidFill>
                  <a:srgbClr val="00B0F0"/>
                </a:solidFill>
              </a:rPr>
              <a:t>: Istat. “Indagine sui decessi e cause di morte”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498821" y="1609848"/>
            <a:ext cx="7412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In Italia, il numero delle morti sepsi-correlate è cresciuto considerevolmente negli ultimi anni passando da </a:t>
            </a:r>
            <a:r>
              <a:rPr lang="it-IT" b="1" dirty="0">
                <a:solidFill>
                  <a:srgbClr val="FF0000"/>
                </a:solidFill>
              </a:rPr>
              <a:t>21 mila e 800 </a:t>
            </a:r>
            <a:r>
              <a:rPr lang="it-IT" b="1" dirty="0">
                <a:solidFill>
                  <a:srgbClr val="0070C0"/>
                </a:solidFill>
              </a:rPr>
              <a:t>nel 2006 a </a:t>
            </a:r>
            <a:r>
              <a:rPr lang="it-IT" b="1" dirty="0">
                <a:solidFill>
                  <a:srgbClr val="FF0000"/>
                </a:solidFill>
              </a:rPr>
              <a:t>77 mila </a:t>
            </a:r>
            <a:r>
              <a:rPr lang="it-IT" b="1" dirty="0">
                <a:solidFill>
                  <a:srgbClr val="0070C0"/>
                </a:solidFill>
              </a:rPr>
              <a:t>nel 2022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(il 75% dei decessi si concentra nella fascia di età 75 anni)</a:t>
            </a:r>
          </a:p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Variazione media annua: 8,2%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74413" y="279506"/>
            <a:ext cx="41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MORTALITA’ PER SEPSI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498821" y="3521474"/>
            <a:ext cx="7412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Dal 2006 al 2022 il </a:t>
            </a:r>
            <a:r>
              <a:rPr lang="it-IT" b="1" dirty="0">
                <a:solidFill>
                  <a:srgbClr val="FF0000"/>
                </a:solidFill>
              </a:rPr>
              <a:t>tasso di mortalità totale</a:t>
            </a:r>
            <a:r>
              <a:rPr lang="it-IT" b="1" dirty="0">
                <a:solidFill>
                  <a:srgbClr val="0070C0"/>
                </a:solidFill>
              </a:rPr>
              <a:t> standardizzato è </a:t>
            </a:r>
            <a:r>
              <a:rPr lang="it-IT" b="1" dirty="0">
                <a:solidFill>
                  <a:srgbClr val="FF0000"/>
                </a:solidFill>
              </a:rPr>
              <a:t>diminuito</a:t>
            </a:r>
            <a:r>
              <a:rPr lang="it-IT" b="1" dirty="0">
                <a:solidFill>
                  <a:srgbClr val="0070C0"/>
                </a:solidFill>
              </a:rPr>
              <a:t> dello </a:t>
            </a:r>
            <a:r>
              <a:rPr lang="it-IT" b="1" dirty="0">
                <a:solidFill>
                  <a:srgbClr val="FF0000"/>
                </a:solidFill>
              </a:rPr>
              <a:t>0,22%</a:t>
            </a:r>
            <a:r>
              <a:rPr lang="it-IT" b="1" dirty="0">
                <a:solidFill>
                  <a:srgbClr val="0070C0"/>
                </a:solidFill>
              </a:rPr>
              <a:t> medio annuo per i maschi, aumentato dello 0,5% per le femmine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 quello della </a:t>
            </a:r>
            <a:r>
              <a:rPr lang="it-IT" b="1" dirty="0">
                <a:solidFill>
                  <a:srgbClr val="FF0000"/>
                </a:solidFill>
              </a:rPr>
              <a:t>sepsi</a:t>
            </a:r>
            <a:r>
              <a:rPr lang="it-IT" b="1" dirty="0">
                <a:solidFill>
                  <a:srgbClr val="0070C0"/>
                </a:solidFill>
              </a:rPr>
              <a:t> è </a:t>
            </a:r>
            <a:r>
              <a:rPr lang="it-IT" b="1" dirty="0">
                <a:solidFill>
                  <a:srgbClr val="FF0000"/>
                </a:solidFill>
              </a:rPr>
              <a:t>cresciuto</a:t>
            </a:r>
            <a:r>
              <a:rPr lang="it-IT" b="1" dirty="0">
                <a:solidFill>
                  <a:srgbClr val="0070C0"/>
                </a:solidFill>
              </a:rPr>
              <a:t> del 6,2% per entrambi i generi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888" y="159487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4119515" y="279506"/>
            <a:ext cx="4053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MORTALITA’ PER SEPSI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669356" y="6299149"/>
            <a:ext cx="685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</a:rPr>
              <a:t>Fonte dei dati</a:t>
            </a:r>
            <a:r>
              <a:rPr lang="it-IT" dirty="0">
                <a:solidFill>
                  <a:srgbClr val="00B0F0"/>
                </a:solidFill>
              </a:rPr>
              <a:t>: Istat. “Indagine sui decessi e cause di morte” 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1321969"/>
              </p:ext>
            </p:extLst>
          </p:nvPr>
        </p:nvGraphicFramePr>
        <p:xfrm>
          <a:off x="1977656" y="1324774"/>
          <a:ext cx="7283302" cy="437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817" y="146280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6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769629"/>
              </p:ext>
            </p:extLst>
          </p:nvPr>
        </p:nvGraphicFramePr>
        <p:xfrm>
          <a:off x="2525058" y="838987"/>
          <a:ext cx="7466029" cy="547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228" y="138222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9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461052" y="1609848"/>
            <a:ext cx="8450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L’Italia ha adottato i piani 2017-2020 e 2022-2025, recentemente esteso fino al 2026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Il principale obiettivo è rafforzare la sorveglianza, la prevenzione delle Infezioni Correlate all'Assistenza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669357" y="279506"/>
            <a:ext cx="670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Piano Nazionale di Contrasto all’Antibiotico-Resistenza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361662" y="3592668"/>
            <a:ext cx="10326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70C0"/>
                </a:solidFill>
              </a:rPr>
              <a:t>Secondo l’ultimo Rapporto dell’AIFA sull’utilizzo degli antibiotici, nel 2023, </a:t>
            </a:r>
            <a:r>
              <a:rPr lang="it-IT" b="1" dirty="0">
                <a:solidFill>
                  <a:srgbClr val="FF0000"/>
                </a:solidFill>
              </a:rPr>
              <a:t>solo</a:t>
            </a:r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1 degli 8 </a:t>
            </a:r>
            <a:r>
              <a:rPr lang="it-IT" b="1" dirty="0">
                <a:solidFill>
                  <a:srgbClr val="0070C0"/>
                </a:solidFill>
              </a:rPr>
              <a:t>obiettivi è stato </a:t>
            </a:r>
            <a:r>
              <a:rPr lang="it-IT" b="1" dirty="0">
                <a:solidFill>
                  <a:srgbClr val="FF0000"/>
                </a:solidFill>
              </a:rPr>
              <a:t>raggiunto</a:t>
            </a:r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167" y="228878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1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14670" y="1696966"/>
            <a:ext cx="117773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Consumi</a:t>
            </a:r>
            <a:r>
              <a:rPr lang="it-IT" b="1" dirty="0">
                <a:solidFill>
                  <a:srgbClr val="0070C0"/>
                </a:solidFill>
              </a:rPr>
              <a:t> di antibiotici in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, con una </a:t>
            </a:r>
            <a:r>
              <a:rPr lang="it-IT" b="1" dirty="0">
                <a:solidFill>
                  <a:srgbClr val="FF0000"/>
                </a:solidFill>
              </a:rPr>
              <a:t>prevalenza</a:t>
            </a:r>
            <a:r>
              <a:rPr lang="it-IT" b="1" dirty="0">
                <a:solidFill>
                  <a:srgbClr val="0070C0"/>
                </a:solidFill>
              </a:rPr>
              <a:t> d’uso fino al </a:t>
            </a:r>
            <a:r>
              <a:rPr lang="it-IT" b="1" dirty="0">
                <a:solidFill>
                  <a:srgbClr val="FF0000"/>
                </a:solidFill>
              </a:rPr>
              <a:t>40%</a:t>
            </a:r>
            <a:r>
              <a:rPr lang="it-IT" b="1" dirty="0">
                <a:solidFill>
                  <a:srgbClr val="0070C0"/>
                </a:solidFill>
              </a:rPr>
              <a:t> nei mesi invernali che fanno presumere un loro uso improprio contro virus influenzali e para-influenzali, rispetto ai quali sono inefficaci</a:t>
            </a:r>
          </a:p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Quasi la metà della </a:t>
            </a:r>
            <a:r>
              <a:rPr lang="it-IT" b="1" dirty="0">
                <a:solidFill>
                  <a:srgbClr val="FF0000"/>
                </a:solidFill>
              </a:rPr>
              <a:t>popolazione geriatrica </a:t>
            </a:r>
            <a:r>
              <a:rPr lang="it-IT" b="1" dirty="0">
                <a:solidFill>
                  <a:srgbClr val="0070C0"/>
                </a:solidFill>
              </a:rPr>
              <a:t>ne fa uso almeno una volta l’anno con punte di oltre il </a:t>
            </a:r>
            <a:r>
              <a:rPr lang="it-IT" b="1" dirty="0">
                <a:solidFill>
                  <a:srgbClr val="FF0000"/>
                </a:solidFill>
              </a:rPr>
              <a:t>60%</a:t>
            </a:r>
            <a:r>
              <a:rPr lang="it-IT" b="1" dirty="0">
                <a:solidFill>
                  <a:srgbClr val="0070C0"/>
                </a:solidFill>
              </a:rPr>
              <a:t> al </a:t>
            </a:r>
            <a:r>
              <a:rPr lang="it-IT" b="1" dirty="0">
                <a:solidFill>
                  <a:srgbClr val="FF0000"/>
                </a:solidFill>
              </a:rPr>
              <a:t>Sud</a:t>
            </a: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Impennata</a:t>
            </a:r>
            <a:r>
              <a:rPr lang="it-IT" b="1" dirty="0">
                <a:solidFill>
                  <a:srgbClr val="0070C0"/>
                </a:solidFill>
              </a:rPr>
              <a:t> di prescrizioni in età </a:t>
            </a:r>
            <a:r>
              <a:rPr lang="it-IT" b="1" dirty="0">
                <a:solidFill>
                  <a:srgbClr val="FF0000"/>
                </a:solidFill>
              </a:rPr>
              <a:t>pediatrica</a:t>
            </a:r>
          </a:p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FF0000"/>
                </a:solidFill>
              </a:rPr>
              <a:t>Consumi</a:t>
            </a:r>
            <a:r>
              <a:rPr lang="it-IT" b="1" dirty="0">
                <a:solidFill>
                  <a:srgbClr val="0070C0"/>
                </a:solidFill>
              </a:rPr>
              <a:t> in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 anche in ambito </a:t>
            </a:r>
            <a:r>
              <a:rPr lang="it-IT" b="1" dirty="0">
                <a:solidFill>
                  <a:srgbClr val="FF0000"/>
                </a:solidFill>
              </a:rPr>
              <a:t>ospedaliero</a:t>
            </a:r>
            <a:r>
              <a:rPr lang="it-IT" b="1" dirty="0">
                <a:solidFill>
                  <a:srgbClr val="0070C0"/>
                </a:solidFill>
              </a:rPr>
              <a:t>, dove c’è circolazione di batteri resistenti alle terapie antimicrobiche</a:t>
            </a:r>
          </a:p>
          <a:p>
            <a:pPr algn="ctr"/>
            <a:endParaRPr lang="it-IT" b="1" dirty="0">
              <a:solidFill>
                <a:srgbClr val="0070C0"/>
              </a:solidFill>
            </a:endParaRPr>
          </a:p>
          <a:p>
            <a:pPr algn="ctr"/>
            <a:r>
              <a:rPr lang="it-IT" b="1" dirty="0">
                <a:solidFill>
                  <a:srgbClr val="0070C0"/>
                </a:solidFill>
              </a:rPr>
              <a:t>Nel 2023 il </a:t>
            </a:r>
            <a:r>
              <a:rPr lang="it-IT" b="1" dirty="0">
                <a:solidFill>
                  <a:srgbClr val="FF0000"/>
                </a:solidFill>
              </a:rPr>
              <a:t>consumo</a:t>
            </a:r>
            <a:r>
              <a:rPr lang="it-IT" b="1" dirty="0">
                <a:solidFill>
                  <a:srgbClr val="0070C0"/>
                </a:solidFill>
              </a:rPr>
              <a:t> complessivo di </a:t>
            </a:r>
            <a:r>
              <a:rPr lang="it-IT" b="1" dirty="0">
                <a:solidFill>
                  <a:srgbClr val="FF0000"/>
                </a:solidFill>
              </a:rPr>
              <a:t>antibiotici</a:t>
            </a:r>
            <a:r>
              <a:rPr lang="it-IT" b="1" dirty="0">
                <a:solidFill>
                  <a:srgbClr val="0070C0"/>
                </a:solidFill>
              </a:rPr>
              <a:t> per uso </a:t>
            </a:r>
            <a:r>
              <a:rPr lang="it-IT" b="1" dirty="0">
                <a:solidFill>
                  <a:srgbClr val="FF0000"/>
                </a:solidFill>
              </a:rPr>
              <a:t>sistemico</a:t>
            </a:r>
            <a:r>
              <a:rPr lang="it-IT" b="1" dirty="0">
                <a:solidFill>
                  <a:srgbClr val="0070C0"/>
                </a:solidFill>
              </a:rPr>
              <a:t>, pubblico e privato, è </a:t>
            </a:r>
            <a:r>
              <a:rPr lang="it-IT" b="1" dirty="0">
                <a:solidFill>
                  <a:srgbClr val="FF0000"/>
                </a:solidFill>
              </a:rPr>
              <a:t>stato pari a 22,4 dosi medie giornaliere ogni mille abitanti</a:t>
            </a:r>
            <a:r>
              <a:rPr lang="it-IT" b="1" dirty="0">
                <a:solidFill>
                  <a:srgbClr val="0070C0"/>
                </a:solidFill>
              </a:rPr>
              <a:t>, con un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 del </a:t>
            </a:r>
            <a:r>
              <a:rPr lang="it-IT" b="1" dirty="0">
                <a:solidFill>
                  <a:srgbClr val="FF0000"/>
                </a:solidFill>
              </a:rPr>
              <a:t>5,4%</a:t>
            </a:r>
            <a:r>
              <a:rPr lang="it-IT" b="1" dirty="0">
                <a:solidFill>
                  <a:srgbClr val="0070C0"/>
                </a:solidFill>
              </a:rPr>
              <a:t> rispetto al 2022 e una variazione ancor più elevata se si considerano solo gli antibiotici dispensati a livello territoriale (+6,3%)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669357" y="279506"/>
            <a:ext cx="670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Prescrizione antibiotici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Rapporto </a:t>
            </a:r>
            <a:r>
              <a:rPr lang="it-IT" sz="3200" b="1" dirty="0" err="1">
                <a:solidFill>
                  <a:srgbClr val="FF0000"/>
                </a:solidFill>
              </a:rPr>
              <a:t>Aifa</a:t>
            </a:r>
            <a:r>
              <a:rPr lang="it-IT" sz="3200" b="1" dirty="0">
                <a:solidFill>
                  <a:srgbClr val="FF0000"/>
                </a:solidFill>
              </a:rPr>
              <a:t> 2025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330" y="279506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8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414670" y="1356724"/>
            <a:ext cx="1177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69357" y="279506"/>
            <a:ext cx="670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</a:rPr>
              <a:t>Prescrizione antibiotici</a:t>
            </a:r>
          </a:p>
          <a:p>
            <a:pPr algn="ctr"/>
            <a:r>
              <a:rPr lang="it-IT" sz="3200" b="1" dirty="0">
                <a:solidFill>
                  <a:srgbClr val="FF0000"/>
                </a:solidFill>
              </a:rPr>
              <a:t>Rapporto </a:t>
            </a:r>
            <a:r>
              <a:rPr lang="it-IT" sz="3200" b="1" dirty="0" err="1">
                <a:solidFill>
                  <a:srgbClr val="FF0000"/>
                </a:solidFill>
              </a:rPr>
              <a:t>Aifa</a:t>
            </a:r>
            <a:r>
              <a:rPr lang="it-IT" sz="3200" b="1" dirty="0">
                <a:solidFill>
                  <a:srgbClr val="FF0000"/>
                </a:solidFill>
              </a:rPr>
              <a:t> 2025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57601" y="1487422"/>
            <a:ext cx="10326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Contemporaneamente all’incremento dei consumi si rileva un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 delle </a:t>
            </a:r>
            <a:r>
              <a:rPr lang="it-IT" b="1" dirty="0">
                <a:solidFill>
                  <a:srgbClr val="FF0000"/>
                </a:solidFill>
              </a:rPr>
              <a:t>prescrizioni</a:t>
            </a:r>
            <a:r>
              <a:rPr lang="it-IT" b="1" dirty="0">
                <a:solidFill>
                  <a:srgbClr val="0070C0"/>
                </a:solidFill>
              </a:rPr>
              <a:t> delle </a:t>
            </a:r>
            <a:r>
              <a:rPr lang="it-IT" b="1" dirty="0">
                <a:solidFill>
                  <a:srgbClr val="FF0000"/>
                </a:solidFill>
              </a:rPr>
              <a:t>molecole</a:t>
            </a:r>
            <a:r>
              <a:rPr lang="it-IT" b="1" dirty="0">
                <a:solidFill>
                  <a:srgbClr val="0070C0"/>
                </a:solidFill>
              </a:rPr>
              <a:t> ad </a:t>
            </a:r>
            <a:r>
              <a:rPr lang="it-IT" b="1" dirty="0">
                <a:solidFill>
                  <a:srgbClr val="FF0000"/>
                </a:solidFill>
              </a:rPr>
              <a:t>ampio spettro</a:t>
            </a:r>
            <a:r>
              <a:rPr lang="it-IT" b="1" dirty="0">
                <a:solidFill>
                  <a:srgbClr val="0070C0"/>
                </a:solidFill>
              </a:rPr>
              <a:t> rispetto a quelle a spettro più ristretto, nonostante siano </a:t>
            </a:r>
            <a:r>
              <a:rPr lang="it-IT" b="1" dirty="0">
                <a:solidFill>
                  <a:srgbClr val="FF0000"/>
                </a:solidFill>
              </a:rPr>
              <a:t>a più alto rischio</a:t>
            </a:r>
            <a:r>
              <a:rPr lang="it-IT" b="1" dirty="0">
                <a:solidFill>
                  <a:srgbClr val="0070C0"/>
                </a:solidFill>
              </a:rPr>
              <a:t> di generare resistenze microbiche.</a:t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0000"/>
                </a:solidFill>
              </a:rPr>
              <a:t>54,4%</a:t>
            </a:r>
            <a:r>
              <a:rPr lang="it-IT" b="1" dirty="0">
                <a:solidFill>
                  <a:srgbClr val="0070C0"/>
                </a:solidFill>
              </a:rPr>
              <a:t> delle prescrizioni di antibiotici del gruppo </a:t>
            </a:r>
            <a:r>
              <a:rPr lang="it-IT" b="1" dirty="0">
                <a:solidFill>
                  <a:srgbClr val="FF0000"/>
                </a:solidFill>
              </a:rPr>
              <a:t>“Access”</a:t>
            </a:r>
            <a:r>
              <a:rPr lang="it-IT" b="1" dirty="0">
                <a:solidFill>
                  <a:srgbClr val="0070C0"/>
                </a:solidFill>
              </a:rPr>
              <a:t> (a </a:t>
            </a:r>
            <a:r>
              <a:rPr lang="it-IT" b="1" dirty="0">
                <a:solidFill>
                  <a:srgbClr val="FF0000"/>
                </a:solidFill>
              </a:rPr>
              <a:t>minor rischio </a:t>
            </a:r>
            <a:r>
              <a:rPr lang="it-IT" b="1" dirty="0">
                <a:solidFill>
                  <a:srgbClr val="0070C0"/>
                </a:solidFill>
              </a:rPr>
              <a:t>di generare resistenze) l’Italia si colloca infatti ancora ben al di sotto dell’obiettivo del 65% fissato dalla raccomandazione del Consiglio dell’Unione Europea (UE) del 26 aprile 2023</a:t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In ambito </a:t>
            </a:r>
            <a:r>
              <a:rPr lang="it-IT" b="1" dirty="0">
                <a:solidFill>
                  <a:srgbClr val="FF0000"/>
                </a:solidFill>
              </a:rPr>
              <a:t>ospedaliero</a:t>
            </a:r>
            <a:r>
              <a:rPr lang="it-IT" b="1" dirty="0">
                <a:solidFill>
                  <a:srgbClr val="0070C0"/>
                </a:solidFill>
              </a:rPr>
              <a:t>, sono in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 le </a:t>
            </a:r>
            <a:r>
              <a:rPr lang="it-IT" b="1" dirty="0">
                <a:solidFill>
                  <a:srgbClr val="FF0000"/>
                </a:solidFill>
              </a:rPr>
              <a:t>infezioni</a:t>
            </a:r>
            <a:r>
              <a:rPr lang="it-IT" b="1" dirty="0">
                <a:solidFill>
                  <a:srgbClr val="0070C0"/>
                </a:solidFill>
              </a:rPr>
              <a:t> causate da germi </a:t>
            </a:r>
            <a:r>
              <a:rPr lang="it-IT" b="1" dirty="0" err="1">
                <a:solidFill>
                  <a:srgbClr val="FF0000"/>
                </a:solidFill>
              </a:rPr>
              <a:t>multiresistenti</a:t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le </a:t>
            </a:r>
            <a:r>
              <a:rPr lang="it-IT" b="1" dirty="0">
                <a:solidFill>
                  <a:srgbClr val="FF0000"/>
                </a:solidFill>
              </a:rPr>
              <a:t>dosi somministrate ogni 100 giornate di degenza </a:t>
            </a:r>
            <a:r>
              <a:rPr lang="it-IT" b="1" dirty="0">
                <a:solidFill>
                  <a:srgbClr val="0070C0"/>
                </a:solidFill>
              </a:rPr>
              <a:t>sono state </a:t>
            </a:r>
            <a:r>
              <a:rPr lang="it-IT" b="1" dirty="0">
                <a:solidFill>
                  <a:srgbClr val="FF0000"/>
                </a:solidFill>
              </a:rPr>
              <a:t>84</a:t>
            </a:r>
            <a:r>
              <a:rPr lang="it-IT" b="1" dirty="0">
                <a:solidFill>
                  <a:srgbClr val="0070C0"/>
                </a:solidFill>
              </a:rPr>
              <a:t>, in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 dell’</a:t>
            </a:r>
            <a:r>
              <a:rPr lang="it-IT" b="1" dirty="0">
                <a:solidFill>
                  <a:srgbClr val="FF0000"/>
                </a:solidFill>
              </a:rPr>
              <a:t>1,3%</a:t>
            </a:r>
            <a:r>
              <a:rPr lang="it-IT" b="1" dirty="0">
                <a:solidFill>
                  <a:srgbClr val="0070C0"/>
                </a:solidFill>
              </a:rPr>
              <a:t> rispetto all’anno precedente</a:t>
            </a:r>
            <a:br>
              <a:rPr lang="it-IT" b="1" dirty="0">
                <a:solidFill>
                  <a:srgbClr val="0070C0"/>
                </a:solidFill>
              </a:rPr>
            </a:br>
            <a:endParaRPr lang="it-IT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70C0"/>
                </a:solidFill>
              </a:rPr>
              <a:t>Prosegue il </a:t>
            </a:r>
            <a:r>
              <a:rPr lang="it-IT" b="1" dirty="0">
                <a:solidFill>
                  <a:srgbClr val="FF0000"/>
                </a:solidFill>
              </a:rPr>
              <a:t>trend negativo</a:t>
            </a:r>
            <a:r>
              <a:rPr lang="it-IT" b="1" dirty="0">
                <a:solidFill>
                  <a:srgbClr val="0070C0"/>
                </a:solidFill>
              </a:rPr>
              <a:t>, che nel </a:t>
            </a:r>
            <a:r>
              <a:rPr lang="it-IT" b="1" dirty="0">
                <a:solidFill>
                  <a:srgbClr val="FF0000"/>
                </a:solidFill>
              </a:rPr>
              <a:t>periodo 2019-23</a:t>
            </a:r>
            <a:r>
              <a:rPr lang="it-IT" b="1" dirty="0">
                <a:solidFill>
                  <a:srgbClr val="0070C0"/>
                </a:solidFill>
              </a:rPr>
              <a:t> registra un </a:t>
            </a:r>
            <a:r>
              <a:rPr lang="it-IT" b="1" dirty="0">
                <a:solidFill>
                  <a:srgbClr val="FF0000"/>
                </a:solidFill>
              </a:rPr>
              <a:t>aumento</a:t>
            </a:r>
            <a:r>
              <a:rPr lang="it-IT" b="1" dirty="0">
                <a:solidFill>
                  <a:srgbClr val="0070C0"/>
                </a:solidFill>
              </a:rPr>
              <a:t> dei consumi a livello nazionale dell’</a:t>
            </a:r>
            <a:r>
              <a:rPr lang="it-IT" b="1" dirty="0">
                <a:solidFill>
                  <a:srgbClr val="FF0000"/>
                </a:solidFill>
              </a:rPr>
              <a:t>8,8%</a:t>
            </a:r>
            <a:r>
              <a:rPr lang="it-IT" b="1" dirty="0">
                <a:solidFill>
                  <a:srgbClr val="0070C0"/>
                </a:solidFill>
              </a:rPr>
              <a:t>, in controtendenza rispetto all’</a:t>
            </a:r>
            <a:r>
              <a:rPr lang="it-IT" b="1" dirty="0">
                <a:solidFill>
                  <a:srgbClr val="FF0000"/>
                </a:solidFill>
              </a:rPr>
              <a:t>obiettivo</a:t>
            </a:r>
            <a:r>
              <a:rPr lang="it-IT" b="1" dirty="0">
                <a:solidFill>
                  <a:srgbClr val="0070C0"/>
                </a:solidFill>
              </a:rPr>
              <a:t> di una </a:t>
            </a:r>
            <a:r>
              <a:rPr lang="it-IT" b="1" dirty="0">
                <a:solidFill>
                  <a:srgbClr val="FF0000"/>
                </a:solidFill>
              </a:rPr>
              <a:t>riduzione</a:t>
            </a:r>
            <a:r>
              <a:rPr lang="it-IT" b="1" dirty="0">
                <a:solidFill>
                  <a:srgbClr val="0070C0"/>
                </a:solidFill>
              </a:rPr>
              <a:t> del </a:t>
            </a:r>
            <a:r>
              <a:rPr lang="it-IT" b="1" dirty="0">
                <a:solidFill>
                  <a:srgbClr val="FF0000"/>
                </a:solidFill>
              </a:rPr>
              <a:t>5%</a:t>
            </a:r>
            <a:r>
              <a:rPr lang="it-IT" b="1" dirty="0">
                <a:solidFill>
                  <a:srgbClr val="0070C0"/>
                </a:solidFill>
              </a:rPr>
              <a:t> indicata dal </a:t>
            </a:r>
            <a:r>
              <a:rPr lang="it-IT" b="1" dirty="0">
                <a:solidFill>
                  <a:srgbClr val="FF0000"/>
                </a:solidFill>
              </a:rPr>
              <a:t>Piano Nazionale di Contrasto all’Antimicrobico-Resistenza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116" y="264553"/>
            <a:ext cx="2858592" cy="8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36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1811</Words>
  <Application>Microsoft Macintosh PowerPoint</Application>
  <PresentationFormat>Widescreen</PresentationFormat>
  <Paragraphs>131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GRAZIE PER L’ATTENZIONE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Microsoft Office User</cp:lastModifiedBy>
  <cp:revision>345</cp:revision>
  <dcterms:created xsi:type="dcterms:W3CDTF">2023-04-07T10:42:17Z</dcterms:created>
  <dcterms:modified xsi:type="dcterms:W3CDTF">2025-11-19T13:43:16Z</dcterms:modified>
</cp:coreProperties>
</file>